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8" r:id="rId2"/>
    <p:sldId id="263" r:id="rId3"/>
    <p:sldId id="265" r:id="rId4"/>
    <p:sldId id="259" r:id="rId5"/>
    <p:sldId id="266" r:id="rId6"/>
    <p:sldId id="268" r:id="rId7"/>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33"/>
    <a:srgbClr val="00B400"/>
    <a:srgbClr val="008A00"/>
    <a:srgbClr val="01FF01"/>
    <a:srgbClr val="FF481D"/>
    <a:srgbClr val="383838"/>
    <a:srgbClr val="3F3725"/>
    <a:srgbClr val="F0F4FA"/>
    <a:srgbClr val="8BCD43"/>
    <a:srgbClr val="77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125" d="100"/>
          <a:sy n="125" d="100"/>
        </p:scale>
        <p:origin x="-2304" y="111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4306737" cy="341393"/>
          </a:xfrm>
          <a:prstGeom prst="rect">
            <a:avLst/>
          </a:prstGeom>
        </p:spPr>
        <p:txBody>
          <a:bodyPr vert="horz" lIns="91394" tIns="45697" rIns="91394" bIns="45697"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630290" y="5"/>
            <a:ext cx="4306737" cy="341393"/>
          </a:xfrm>
          <a:prstGeom prst="rect">
            <a:avLst/>
          </a:prstGeom>
        </p:spPr>
        <p:txBody>
          <a:bodyPr vert="horz" lIns="91394" tIns="45697" rIns="91394" bIns="45697" rtlCol="0"/>
          <a:lstStyle>
            <a:lvl1pPr algn="r">
              <a:defRPr sz="1100"/>
            </a:lvl1pPr>
          </a:lstStyle>
          <a:p>
            <a:fld id="{8B9214EC-A277-46A4-9E03-721E83E22336}" type="datetimeFigureOut">
              <a:rPr kumimoji="1" lang="ja-JP" altLang="en-US" smtClean="0"/>
              <a:t>2017/12/25</a:t>
            </a:fld>
            <a:endParaRPr kumimoji="1" lang="ja-JP" altLang="en-US"/>
          </a:p>
        </p:txBody>
      </p:sp>
      <p:sp>
        <p:nvSpPr>
          <p:cNvPr id="4" name="フッター プレースホルダー 3"/>
          <p:cNvSpPr>
            <a:spLocks noGrp="1"/>
          </p:cNvSpPr>
          <p:nvPr>
            <p:ph type="ftr" sz="quarter" idx="2"/>
          </p:nvPr>
        </p:nvSpPr>
        <p:spPr>
          <a:xfrm>
            <a:off x="6" y="6465807"/>
            <a:ext cx="4306737" cy="341393"/>
          </a:xfrm>
          <a:prstGeom prst="rect">
            <a:avLst/>
          </a:prstGeom>
        </p:spPr>
        <p:txBody>
          <a:bodyPr vert="horz" lIns="91394" tIns="45697" rIns="91394" bIns="45697"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630290" y="6465807"/>
            <a:ext cx="4306737" cy="341393"/>
          </a:xfrm>
          <a:prstGeom prst="rect">
            <a:avLst/>
          </a:prstGeom>
        </p:spPr>
        <p:txBody>
          <a:bodyPr vert="horz" lIns="91394" tIns="45697" rIns="91394" bIns="45697" rtlCol="0" anchor="b"/>
          <a:lstStyle>
            <a:lvl1pPr algn="r">
              <a:defRPr sz="1100"/>
            </a:lvl1pPr>
          </a:lstStyle>
          <a:p>
            <a:fld id="{0E30937E-85A3-4230-9AAE-40F5ACCE7E52}" type="slidenum">
              <a:rPr kumimoji="1" lang="ja-JP" altLang="en-US" smtClean="0"/>
              <a:t>‹#›</a:t>
            </a:fld>
            <a:endParaRPr kumimoji="1" lang="ja-JP" altLang="en-US"/>
          </a:p>
        </p:txBody>
      </p:sp>
    </p:spTree>
    <p:extLst>
      <p:ext uri="{BB962C8B-B14F-4D97-AF65-F5344CB8AC3E}">
        <p14:creationId xmlns:p14="http://schemas.microsoft.com/office/powerpoint/2010/main" val="3416144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4306736" cy="341393"/>
          </a:xfrm>
          <a:prstGeom prst="rect">
            <a:avLst/>
          </a:prstGeom>
        </p:spPr>
        <p:txBody>
          <a:bodyPr vert="horz" lIns="91406" tIns="45703" rIns="91406" bIns="45703" rtlCol="0"/>
          <a:lstStyle>
            <a:lvl1pPr algn="l">
              <a:defRPr sz="1100"/>
            </a:lvl1pPr>
          </a:lstStyle>
          <a:p>
            <a:endParaRPr kumimoji="1" lang="ja-JP" altLang="en-US"/>
          </a:p>
        </p:txBody>
      </p:sp>
      <p:sp>
        <p:nvSpPr>
          <p:cNvPr id="3" name="日付プレースホルダー 2"/>
          <p:cNvSpPr>
            <a:spLocks noGrp="1"/>
          </p:cNvSpPr>
          <p:nvPr>
            <p:ph type="dt" idx="1"/>
          </p:nvPr>
        </p:nvSpPr>
        <p:spPr>
          <a:xfrm>
            <a:off x="5630286" y="5"/>
            <a:ext cx="4306736" cy="341393"/>
          </a:xfrm>
          <a:prstGeom prst="rect">
            <a:avLst/>
          </a:prstGeom>
        </p:spPr>
        <p:txBody>
          <a:bodyPr vert="horz" lIns="91406" tIns="45703" rIns="91406" bIns="45703" rtlCol="0"/>
          <a:lstStyle>
            <a:lvl1pPr algn="r">
              <a:defRPr sz="1100"/>
            </a:lvl1pPr>
          </a:lstStyle>
          <a:p>
            <a:fld id="{8BAB853A-4D14-4527-A7F1-46A1C66D1D64}" type="datetimeFigureOut">
              <a:rPr kumimoji="1" lang="ja-JP" altLang="en-US" smtClean="0"/>
              <a:t>2017/12/25</a:t>
            </a:fld>
            <a:endParaRPr kumimoji="1" lang="ja-JP" altLang="en-US"/>
          </a:p>
        </p:txBody>
      </p:sp>
      <p:sp>
        <p:nvSpPr>
          <p:cNvPr id="4" name="スライド イメージ プレースホルダー 3"/>
          <p:cNvSpPr>
            <a:spLocks noGrp="1" noRot="1" noChangeAspect="1"/>
          </p:cNvSpPr>
          <p:nvPr>
            <p:ph type="sldImg" idx="2"/>
          </p:nvPr>
        </p:nvSpPr>
        <p:spPr>
          <a:xfrm>
            <a:off x="4108450" y="850900"/>
            <a:ext cx="1722438" cy="2297113"/>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994405" y="3275852"/>
            <a:ext cx="7950542" cy="2680042"/>
          </a:xfrm>
          <a:prstGeom prst="rect">
            <a:avLst/>
          </a:prstGeom>
        </p:spPr>
        <p:txBody>
          <a:bodyPr vert="horz" lIns="91406" tIns="45703" rIns="91406"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6465809"/>
            <a:ext cx="4306736" cy="341393"/>
          </a:xfrm>
          <a:prstGeom prst="rect">
            <a:avLst/>
          </a:prstGeom>
        </p:spPr>
        <p:txBody>
          <a:bodyPr vert="horz" lIns="91406" tIns="45703" rIns="91406" bIns="4570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30286" y="6465809"/>
            <a:ext cx="4306736" cy="341393"/>
          </a:xfrm>
          <a:prstGeom prst="rect">
            <a:avLst/>
          </a:prstGeom>
        </p:spPr>
        <p:txBody>
          <a:bodyPr vert="horz" lIns="91406" tIns="45703" rIns="91406" bIns="45703" rtlCol="0" anchor="b"/>
          <a:lstStyle>
            <a:lvl1pPr algn="r">
              <a:defRPr sz="1100"/>
            </a:lvl1pPr>
          </a:lstStyle>
          <a:p>
            <a:fld id="{5CF55D34-350F-444F-92FC-353C04FDC073}" type="slidenum">
              <a:rPr kumimoji="1" lang="ja-JP" altLang="en-US" smtClean="0"/>
              <a:t>‹#›</a:t>
            </a:fld>
            <a:endParaRPr kumimoji="1" lang="ja-JP" altLang="en-US"/>
          </a:p>
        </p:txBody>
      </p:sp>
    </p:spTree>
    <p:extLst>
      <p:ext uri="{BB962C8B-B14F-4D97-AF65-F5344CB8AC3E}">
        <p14:creationId xmlns:p14="http://schemas.microsoft.com/office/powerpoint/2010/main" val="19681224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F55D34-350F-444F-92FC-353C04FDC073}" type="slidenum">
              <a:rPr kumimoji="1" lang="ja-JP" altLang="en-US" smtClean="0"/>
              <a:t>3</a:t>
            </a:fld>
            <a:endParaRPr kumimoji="1" lang="ja-JP" altLang="en-US"/>
          </a:p>
        </p:txBody>
      </p:sp>
    </p:spTree>
    <p:extLst>
      <p:ext uri="{BB962C8B-B14F-4D97-AF65-F5344CB8AC3E}">
        <p14:creationId xmlns:p14="http://schemas.microsoft.com/office/powerpoint/2010/main" val="72420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F55D34-350F-444F-92FC-353C04FDC073}" type="slidenum">
              <a:rPr kumimoji="1" lang="ja-JP" altLang="en-US" smtClean="0"/>
              <a:t>5</a:t>
            </a:fld>
            <a:endParaRPr kumimoji="1" lang="ja-JP" altLang="en-US"/>
          </a:p>
        </p:txBody>
      </p:sp>
    </p:spTree>
    <p:extLst>
      <p:ext uri="{BB962C8B-B14F-4D97-AF65-F5344CB8AC3E}">
        <p14:creationId xmlns:p14="http://schemas.microsoft.com/office/powerpoint/2010/main" val="283817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F55D34-350F-444F-92FC-353C04FDC073}" type="slidenum">
              <a:rPr kumimoji="1" lang="ja-JP" altLang="en-US" smtClean="0"/>
              <a:t>6</a:t>
            </a:fld>
            <a:endParaRPr kumimoji="1" lang="ja-JP" altLang="en-US"/>
          </a:p>
        </p:txBody>
      </p:sp>
    </p:spTree>
    <p:extLst>
      <p:ext uri="{BB962C8B-B14F-4D97-AF65-F5344CB8AC3E}">
        <p14:creationId xmlns:p14="http://schemas.microsoft.com/office/powerpoint/2010/main" val="93083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5"/>
            <a:ext cx="5143500" cy="3183467"/>
          </a:xfrm>
        </p:spPr>
        <p:txBody>
          <a:bodyPr anchor="b"/>
          <a:lstStyle>
            <a:lvl1pPr algn="ctr">
              <a:defRPr sz="8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39"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6" indent="0" algn="ctr">
              <a:buNone/>
              <a:defRPr sz="2133"/>
            </a:lvl8pPr>
            <a:lvl9pPr marL="4876556" indent="0" algn="ctr">
              <a:buNone/>
              <a:defRPr sz="2133"/>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C54648F-5CDC-42F1-9231-65F141226CC7}" type="datetime1">
              <a:rPr kumimoji="1" lang="ja-JP" altLang="en-US" smtClean="0"/>
              <a:t>2017/12/25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32395046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B2FD8B-0856-41BC-8AF5-1F056DF7B6DA}" type="datetime1">
              <a:rPr kumimoji="1" lang="ja-JP" altLang="en-US" smtClean="0"/>
              <a:t>2017/12/25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82482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8" y="486835"/>
            <a:ext cx="1478756" cy="774911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9" y="486835"/>
            <a:ext cx="4350544" cy="774911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27C5A6-2FB4-469E-9720-EDE83E84B8CB}" type="datetime1">
              <a:rPr kumimoji="1" lang="ja-JP" altLang="en-US" smtClean="0"/>
              <a:t>2017/12/25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193056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9DFD67-5683-488A-A8DF-8E45556BF40F}" type="datetime1">
              <a:rPr kumimoji="1" lang="ja-JP" altLang="en-US" smtClean="0"/>
              <a:t>2017/12/25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394645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7" y="2279654"/>
            <a:ext cx="5915025" cy="3803649"/>
          </a:xfrm>
        </p:spPr>
        <p:txBody>
          <a:bodyPr anchor="b"/>
          <a:lstStyle>
            <a:lvl1pPr>
              <a:defRPr sz="8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7" y="6119288"/>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39"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6" indent="0">
              <a:buNone/>
              <a:defRPr sz="2133">
                <a:solidFill>
                  <a:schemeClr val="tx1">
                    <a:tint val="75000"/>
                  </a:schemeClr>
                </a:solidFill>
              </a:defRPr>
            </a:lvl8pPr>
            <a:lvl9pPr marL="4876556" indent="0">
              <a:buNone/>
              <a:defRPr sz="2133">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32B96A2-2F3E-4BA0-AFD7-908828E0529D}" type="datetime1">
              <a:rPr kumimoji="1" lang="ja-JP" altLang="en-US" smtClean="0"/>
              <a:t>2017/12/25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3344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148F097-F092-429A-8A35-E5359796662F}" type="datetime1">
              <a:rPr kumimoji="1" lang="ja-JP" altLang="en-US" smtClean="0"/>
              <a:t>2017/12/25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293562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2" y="486837"/>
            <a:ext cx="5915025" cy="1767417"/>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241552"/>
            <a:ext cx="2901255" cy="1098549"/>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6" indent="0">
              <a:buNone/>
              <a:defRPr sz="2133" b="1"/>
            </a:lvl8pPr>
            <a:lvl9pPr marL="4876556" indent="0">
              <a:buNone/>
              <a:defRPr sz="21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4" y="2241552"/>
            <a:ext cx="2915543" cy="1098549"/>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6" indent="0">
              <a:buNone/>
              <a:defRPr sz="2133" b="1"/>
            </a:lvl8pPr>
            <a:lvl9pPr marL="4876556" indent="0">
              <a:buNone/>
              <a:defRPr sz="21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4" y="3340100"/>
            <a:ext cx="2915543"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EE2DACE-0114-465E-988E-CAA69066EC56}" type="datetime1">
              <a:rPr kumimoji="1" lang="ja-JP" altLang="en-US" smtClean="0"/>
              <a:t>2017/12/25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99834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28E5C46-8804-45FE-9928-9DBDCF8D31D1}" type="datetime1">
              <a:rPr kumimoji="1" lang="ja-JP" altLang="en-US" smtClean="0"/>
              <a:t>2017/12/25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306388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EB1D06-7869-4C6D-9B49-EB5B7A5A5D1D}" type="datetime1">
              <a:rPr kumimoji="1" lang="ja-JP" altLang="en-US" smtClean="0"/>
              <a:t>2017/12/25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5314950" y="8718553"/>
            <a:ext cx="1543050" cy="486833"/>
          </a:xfrm>
        </p:spPr>
        <p:txBody>
          <a:bodyPr/>
          <a:lstStyle>
            <a:lvl1pPr>
              <a:defRPr sz="2400">
                <a:solidFill>
                  <a:srgbClr val="383838"/>
                </a:solidFill>
              </a:defRPr>
            </a:lvl1pPr>
          </a:lstStyle>
          <a:p>
            <a:fld id="{2118E7E2-39DB-49E1-B837-A3674C696B69}" type="slidenum">
              <a:rPr lang="ja-JP" altLang="en-US" smtClean="0"/>
              <a:pPr/>
              <a:t>‹#›</a:t>
            </a:fld>
            <a:endParaRPr lang="ja-JP" altLang="en-US" dirty="0"/>
          </a:p>
        </p:txBody>
      </p:sp>
    </p:spTree>
    <p:extLst>
      <p:ext uri="{BB962C8B-B14F-4D97-AF65-F5344CB8AC3E}">
        <p14:creationId xmlns:p14="http://schemas.microsoft.com/office/powerpoint/2010/main" val="1528015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4" cy="2133600"/>
          </a:xfrm>
        </p:spPr>
        <p:txBody>
          <a:bodyPr anchor="b"/>
          <a:lstStyle>
            <a:lvl1pPr>
              <a:defRPr sz="4267"/>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4" y="1316570"/>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743200"/>
            <a:ext cx="2211884" cy="5082117"/>
          </a:xfrm>
        </p:spPr>
        <p:txBody>
          <a:bodyPr/>
          <a:lstStyle>
            <a:lvl1pPr marL="0" indent="0">
              <a:buNone/>
              <a:defRPr sz="2133"/>
            </a:lvl1pPr>
            <a:lvl2pPr marL="609570" indent="0">
              <a:buNone/>
              <a:defRPr sz="1867"/>
            </a:lvl2pPr>
            <a:lvl3pPr marL="1219139"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6" indent="0">
              <a:buNone/>
              <a:defRPr sz="1333"/>
            </a:lvl8pPr>
            <a:lvl9pPr marL="4876556" indent="0">
              <a:buNone/>
              <a:defRPr sz="133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E41C81-1142-4F11-A4D9-75EB6BBCA0F6}" type="datetime1">
              <a:rPr kumimoji="1" lang="ja-JP" altLang="en-US" smtClean="0"/>
              <a:t>2017/12/25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3650694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4" cy="2133600"/>
          </a:xfrm>
        </p:spPr>
        <p:txBody>
          <a:bodyPr anchor="b"/>
          <a:lstStyle>
            <a:lvl1pPr>
              <a:defRPr sz="4267"/>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4" y="1316570"/>
            <a:ext cx="3471863" cy="6498167"/>
          </a:xfrm>
        </p:spPr>
        <p:txBody>
          <a:bodyPr/>
          <a:lstStyle>
            <a:lvl1pPr marL="0" indent="0">
              <a:buNone/>
              <a:defRPr sz="4267"/>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6" indent="0">
              <a:buNone/>
              <a:defRPr sz="2667"/>
            </a:lvl8pPr>
            <a:lvl9pPr marL="4876556" indent="0">
              <a:buNone/>
              <a:defRPr sz="2667"/>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472381" y="2743200"/>
            <a:ext cx="2211884" cy="5082117"/>
          </a:xfrm>
        </p:spPr>
        <p:txBody>
          <a:bodyPr/>
          <a:lstStyle>
            <a:lvl1pPr marL="0" indent="0">
              <a:buNone/>
              <a:defRPr sz="2133"/>
            </a:lvl1pPr>
            <a:lvl2pPr marL="609570" indent="0">
              <a:buNone/>
              <a:defRPr sz="1867"/>
            </a:lvl2pPr>
            <a:lvl3pPr marL="1219139"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6" indent="0">
              <a:buNone/>
              <a:defRPr sz="1333"/>
            </a:lvl8pPr>
            <a:lvl9pPr marL="4876556" indent="0">
              <a:buNone/>
              <a:defRPr sz="133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6860F5-0D54-4B2C-BEB8-E5DB39099B14}" type="datetime1">
              <a:rPr kumimoji="1" lang="ja-JP" altLang="en-US" smtClean="0"/>
              <a:t>2017/12/25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136331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618C2EF-4BF1-44B3-A3FA-F0BDB4EFFDAB}" type="datetime1">
              <a:rPr kumimoji="1" lang="ja-JP" altLang="en-US" smtClean="0"/>
              <a:t>2017/12/25</a:t>
            </a:fld>
            <a:endParaRPr kumimoji="1" lang="ja-JP" altLang="en-US"/>
          </a:p>
        </p:txBody>
      </p:sp>
      <p:sp>
        <p:nvSpPr>
          <p:cNvPr id="5" name="フッター プレースホルダー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2118E7E2-39DB-49E1-B837-A3674C696B69}" type="slidenum">
              <a:rPr kumimoji="1" lang="ja-JP" altLang="en-US" smtClean="0"/>
              <a:t>‹#›</a:t>
            </a:fld>
            <a:endParaRPr kumimoji="1" lang="ja-JP" altLang="en-US"/>
          </a:p>
        </p:txBody>
      </p:sp>
    </p:spTree>
    <p:extLst>
      <p:ext uri="{BB962C8B-B14F-4D97-AF65-F5344CB8AC3E}">
        <p14:creationId xmlns:p14="http://schemas.microsoft.com/office/powerpoint/2010/main" val="67261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1219139"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84" indent="-304784" algn="l" defTabSz="1219139"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24" indent="-304784" algn="l" defTabSz="1219139"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494" indent="-304784" algn="l" defTabSz="1219139"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772" indent="-304784" algn="l" defTabSz="1219139"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219139" rtl="0" eaLnBrk="1" latinLnBrk="0" hangingPunct="1">
        <a:defRPr kumimoji="1" sz="2400" kern="1200">
          <a:solidFill>
            <a:schemeClr val="tx1"/>
          </a:solidFill>
          <a:latin typeface="+mn-lt"/>
          <a:ea typeface="+mn-ea"/>
          <a:cs typeface="+mn-cs"/>
        </a:defRPr>
      </a:lvl1pPr>
      <a:lvl2pPr marL="609570" algn="l" defTabSz="1219139" rtl="0" eaLnBrk="1" latinLnBrk="0" hangingPunct="1">
        <a:defRPr kumimoji="1" sz="2400" kern="1200">
          <a:solidFill>
            <a:schemeClr val="tx1"/>
          </a:solidFill>
          <a:latin typeface="+mn-lt"/>
          <a:ea typeface="+mn-ea"/>
          <a:cs typeface="+mn-cs"/>
        </a:defRPr>
      </a:lvl2pPr>
      <a:lvl3pPr marL="1219139" algn="l" defTabSz="1219139" rtl="0" eaLnBrk="1" latinLnBrk="0" hangingPunct="1">
        <a:defRPr kumimoji="1" sz="2400" kern="1200">
          <a:solidFill>
            <a:schemeClr val="tx1"/>
          </a:solidFill>
          <a:latin typeface="+mn-lt"/>
          <a:ea typeface="+mn-ea"/>
          <a:cs typeface="+mn-cs"/>
        </a:defRPr>
      </a:lvl3pPr>
      <a:lvl4pPr marL="1828709" algn="l" defTabSz="1219139" rtl="0" eaLnBrk="1" latinLnBrk="0" hangingPunct="1">
        <a:defRPr kumimoji="1" sz="2400" kern="1200">
          <a:solidFill>
            <a:schemeClr val="tx1"/>
          </a:solidFill>
          <a:latin typeface="+mn-lt"/>
          <a:ea typeface="+mn-ea"/>
          <a:cs typeface="+mn-cs"/>
        </a:defRPr>
      </a:lvl4pPr>
      <a:lvl5pPr marL="2438278" algn="l" defTabSz="1219139" rtl="0" eaLnBrk="1" latinLnBrk="0" hangingPunct="1">
        <a:defRPr kumimoji="1" sz="2400" kern="1200">
          <a:solidFill>
            <a:schemeClr val="tx1"/>
          </a:solidFill>
          <a:latin typeface="+mn-lt"/>
          <a:ea typeface="+mn-ea"/>
          <a:cs typeface="+mn-cs"/>
        </a:defRPr>
      </a:lvl5pPr>
      <a:lvl6pPr marL="3047848" algn="l" defTabSz="1219139" rtl="0" eaLnBrk="1" latinLnBrk="0" hangingPunct="1">
        <a:defRPr kumimoji="1" sz="2400" kern="1200">
          <a:solidFill>
            <a:schemeClr val="tx1"/>
          </a:solidFill>
          <a:latin typeface="+mn-lt"/>
          <a:ea typeface="+mn-ea"/>
          <a:cs typeface="+mn-cs"/>
        </a:defRPr>
      </a:lvl6pPr>
      <a:lvl7pPr marL="3657418" algn="l" defTabSz="1219139" rtl="0" eaLnBrk="1" latinLnBrk="0" hangingPunct="1">
        <a:defRPr kumimoji="1" sz="2400" kern="1200">
          <a:solidFill>
            <a:schemeClr val="tx1"/>
          </a:solidFill>
          <a:latin typeface="+mn-lt"/>
          <a:ea typeface="+mn-ea"/>
          <a:cs typeface="+mn-cs"/>
        </a:defRPr>
      </a:lvl7pPr>
      <a:lvl8pPr marL="4266986" algn="l" defTabSz="1219139" rtl="0" eaLnBrk="1" latinLnBrk="0" hangingPunct="1">
        <a:defRPr kumimoji="1" sz="2400" kern="1200">
          <a:solidFill>
            <a:schemeClr val="tx1"/>
          </a:solidFill>
          <a:latin typeface="+mn-lt"/>
          <a:ea typeface="+mn-ea"/>
          <a:cs typeface="+mn-cs"/>
        </a:defRPr>
      </a:lvl8pPr>
      <a:lvl9pPr marL="4876556" algn="l" defTabSz="1219139"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12.png"/><Relationship Id="rId12" Type="http://schemas.openxmlformats.org/officeDocument/2006/relationships/image" Target="../media/image2.png"/><Relationship Id="rId17" Type="http://schemas.openxmlformats.org/officeDocument/2006/relationships/image" Target="../media/image21.png"/><Relationship Id="rId2" Type="http://schemas.openxmlformats.org/officeDocument/2006/relationships/image" Target="../media/image9.png"/><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jpe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18"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9.pn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5.png"/><Relationship Id="rId5" Type="http://schemas.openxmlformats.org/officeDocument/2006/relationships/image" Target="../media/image16.png"/><Relationship Id="rId15" Type="http://schemas.openxmlformats.org/officeDocument/2006/relationships/image" Target="../media/image20.png"/><Relationship Id="rId10" Type="http://schemas.microsoft.com/office/2007/relationships/hdphoto" Target="../media/hdphoto3.wdp"/><Relationship Id="rId19" Type="http://schemas.openxmlformats.org/officeDocument/2006/relationships/image" Target="../media/image26.jpeg"/><Relationship Id="rId4" Type="http://schemas.openxmlformats.org/officeDocument/2006/relationships/image" Target="../media/image14.jpeg"/><Relationship Id="rId9" Type="http://schemas.openxmlformats.org/officeDocument/2006/relationships/image" Target="../media/image2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19.png"/><Relationship Id="rId3" Type="http://schemas.openxmlformats.org/officeDocument/2006/relationships/image" Target="../media/image20.png"/><Relationship Id="rId21" Type="http://schemas.openxmlformats.org/officeDocument/2006/relationships/image" Target="../media/image43.png"/><Relationship Id="rId7" Type="http://schemas.microsoft.com/office/2007/relationships/hdphoto" Target="../media/hdphoto4.wdp"/><Relationship Id="rId12" Type="http://schemas.openxmlformats.org/officeDocument/2006/relationships/image" Target="../media/image34.png"/><Relationship Id="rId17" Type="http://schemas.openxmlformats.org/officeDocument/2006/relationships/image" Target="../media/image39.png"/><Relationship Id="rId25" Type="http://schemas.microsoft.com/office/2007/relationships/hdphoto" Target="../media/hdphoto6.wdp"/><Relationship Id="rId2" Type="http://schemas.openxmlformats.org/officeDocument/2006/relationships/image" Target="../media/image18.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png"/><Relationship Id="rId24" Type="http://schemas.openxmlformats.org/officeDocument/2006/relationships/image" Target="../media/image45.png"/><Relationship Id="rId5"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image" Target="../media/image44.jpeg"/><Relationship Id="rId10" Type="http://schemas.openxmlformats.org/officeDocument/2006/relationships/image" Target="../media/image32.jpe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1.jpeg"/><Relationship Id="rId14" Type="http://schemas.openxmlformats.org/officeDocument/2006/relationships/image" Target="../media/image36.png"/><Relationship Id="rId22" Type="http://schemas.microsoft.com/office/2007/relationships/hdphoto" Target="../media/hdphoto5.wdp"/><Relationship Id="rId27"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8.png"/><Relationship Id="rId18" Type="http://schemas.openxmlformats.org/officeDocument/2006/relationships/image" Target="../media/image59.png"/><Relationship Id="rId3" Type="http://schemas.openxmlformats.org/officeDocument/2006/relationships/image" Target="../media/image47.jpeg"/><Relationship Id="rId21" Type="http://schemas.openxmlformats.org/officeDocument/2006/relationships/image" Target="../media/image19.png"/><Relationship Id="rId7" Type="http://schemas.microsoft.com/office/2007/relationships/hdphoto" Target="../media/hdphoto7.wdp"/><Relationship Id="rId12" Type="http://schemas.openxmlformats.org/officeDocument/2006/relationships/image" Target="../media/image54.jpeg"/><Relationship Id="rId17" Type="http://schemas.openxmlformats.org/officeDocument/2006/relationships/image" Target="../media/image58.jpeg"/><Relationship Id="rId2" Type="http://schemas.openxmlformats.org/officeDocument/2006/relationships/notesSlide" Target="../notesSlides/notesSlide2.xml"/><Relationship Id="rId16" Type="http://schemas.openxmlformats.org/officeDocument/2006/relationships/image" Target="../media/image57.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jpeg"/><Relationship Id="rId5" Type="http://schemas.openxmlformats.org/officeDocument/2006/relationships/image" Target="../media/image49.jpeg"/><Relationship Id="rId15" Type="http://schemas.openxmlformats.org/officeDocument/2006/relationships/image" Target="../media/image56.jpeg"/><Relationship Id="rId10" Type="http://schemas.openxmlformats.org/officeDocument/2006/relationships/image" Target="../media/image52.jpeg"/><Relationship Id="rId19" Type="http://schemas.openxmlformats.org/officeDocument/2006/relationships/image" Target="../media/image12.png"/><Relationship Id="rId4" Type="http://schemas.openxmlformats.org/officeDocument/2006/relationships/image" Target="../media/image48.jpeg"/><Relationship Id="rId9" Type="http://schemas.microsoft.com/office/2007/relationships/hdphoto" Target="../media/hdphoto8.wdp"/><Relationship Id="rId14" Type="http://schemas.openxmlformats.org/officeDocument/2006/relationships/image" Target="../media/image55.jpeg"/><Relationship Id="rId22"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550309" y="3062255"/>
            <a:ext cx="5797129" cy="2170167"/>
          </a:xfrm>
          <a:prstGeom prst="roundRect">
            <a:avLst>
              <a:gd name="adj" fmla="val 8353"/>
            </a:avLst>
          </a:prstGeom>
          <a:solidFill>
            <a:srgbClr val="FF9966">
              <a:alpha val="49804"/>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角丸四角形 105"/>
          <p:cNvSpPr/>
          <p:nvPr/>
        </p:nvSpPr>
        <p:spPr>
          <a:xfrm>
            <a:off x="182879" y="7295451"/>
            <a:ext cx="6532903" cy="1144461"/>
          </a:xfrm>
          <a:prstGeom prst="roundRect">
            <a:avLst>
              <a:gd name="adj" fmla="val 7418"/>
            </a:avLst>
          </a:prstGeom>
          <a:solidFill>
            <a:srgbClr val="66CCFF">
              <a:alpha val="31000"/>
            </a:srgbClr>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82880" y="107823"/>
            <a:ext cx="6502078" cy="2123248"/>
          </a:xfrm>
          <a:prstGeom prst="roundRect">
            <a:avLst>
              <a:gd name="adj" fmla="val 10792"/>
            </a:avLst>
          </a:prstGeom>
          <a:solidFill>
            <a:srgbClr val="66CCFF">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2593240" y="7326957"/>
            <a:ext cx="1855013" cy="307777"/>
          </a:xfrm>
          <a:prstGeom prst="rect">
            <a:avLst/>
          </a:prstGeom>
          <a:noFill/>
        </p:spPr>
        <p:txBody>
          <a:bodyPr wrap="square" rtlCol="0">
            <a:sp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平成</a:t>
            </a:r>
            <a:r>
              <a:rPr lang="en-US" altLang="ja-JP" sz="1400" dirty="0">
                <a:latin typeface="HGP創英角ｺﾞｼｯｸUB" panose="020B0900000000000000" pitchFamily="50" charset="-128"/>
                <a:ea typeface="HGP創英角ｺﾞｼｯｸUB" panose="020B0900000000000000" pitchFamily="50" charset="-128"/>
              </a:rPr>
              <a:t>29</a:t>
            </a:r>
            <a:r>
              <a:rPr lang="ja-JP" altLang="en-US" sz="1400" dirty="0" smtClean="0">
                <a:latin typeface="HGP創英角ｺﾞｼｯｸUB" panose="020B0900000000000000" pitchFamily="50" charset="-128"/>
                <a:ea typeface="HGP創英角ｺﾞｼｯｸUB" panose="020B0900000000000000" pitchFamily="50" charset="-128"/>
              </a:rPr>
              <a:t>年</a:t>
            </a:r>
            <a:r>
              <a:rPr lang="en-US" altLang="ja-JP" sz="1400" dirty="0" smtClean="0">
                <a:latin typeface="HGP創英角ｺﾞｼｯｸUB" panose="020B0900000000000000" pitchFamily="50" charset="-128"/>
                <a:ea typeface="HGP創英角ｺﾞｼｯｸUB" panose="020B0900000000000000" pitchFamily="50" charset="-128"/>
              </a:rPr>
              <a:t>12</a:t>
            </a:r>
            <a:r>
              <a:rPr lang="ja-JP" altLang="en-US" sz="1400" dirty="0" smtClean="0">
                <a:latin typeface="HGP創英角ｺﾞｼｯｸUB" panose="020B0900000000000000" pitchFamily="50" charset="-128"/>
                <a:ea typeface="HGP創英角ｺﾞｼｯｸUB" panose="020B0900000000000000" pitchFamily="50" charset="-128"/>
              </a:rPr>
              <a:t>月</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378" name="テキスト ボックス 377"/>
          <p:cNvSpPr txBox="1"/>
          <p:nvPr/>
        </p:nvSpPr>
        <p:spPr>
          <a:xfrm>
            <a:off x="420984" y="2375722"/>
            <a:ext cx="6118503" cy="3539430"/>
          </a:xfrm>
          <a:prstGeom prst="rect">
            <a:avLst/>
          </a:prstGeom>
          <a:noFill/>
        </p:spPr>
        <p:txBody>
          <a:bodyPr wrap="square" rtlCol="0">
            <a:spAutoFit/>
          </a:bodyPr>
          <a:lstStyle/>
          <a:p>
            <a:pPr marL="0" lvl="1" algn="just">
              <a:buSzPct val="130000"/>
            </a:pPr>
            <a:r>
              <a:rPr lang="ja-JP" altLang="en-US" sz="1600" dirty="0" smtClean="0">
                <a:solidFill>
                  <a:srgbClr val="3F3725"/>
                </a:solidFill>
                <a:latin typeface="ＤＨＰ平成ゴシックW5" panose="020B0500000000000000" pitchFamily="50" charset="-128"/>
                <a:ea typeface="ＤＨＰ平成ゴシックW5" panose="020B0500000000000000" pitchFamily="50" charset="-128"/>
              </a:rPr>
              <a:t>　</a:t>
            </a:r>
            <a:r>
              <a:rPr lang="ja-JP" altLang="en-US" sz="1600" dirty="0" smtClean="0">
                <a:latin typeface="ＤＨＰ平成ゴシックW5" panose="020B0500000000000000" pitchFamily="50" charset="-128"/>
                <a:ea typeface="ＤＨＰ平成ゴシックW5" panose="020B0500000000000000" pitchFamily="50" charset="-128"/>
              </a:rPr>
              <a:t>日頃</a:t>
            </a:r>
            <a:r>
              <a:rPr lang="ja-JP" altLang="en-US" sz="1600" dirty="0">
                <a:latin typeface="ＤＨＰ平成ゴシックW5" panose="020B0500000000000000" pitchFamily="50" charset="-128"/>
                <a:ea typeface="ＤＨＰ平成ゴシックW5" panose="020B0500000000000000" pitchFamily="50" charset="-128"/>
              </a:rPr>
              <a:t>より、</a:t>
            </a:r>
            <a:r>
              <a:rPr lang="ja-JP" altLang="en-US" sz="1600" dirty="0" smtClean="0">
                <a:latin typeface="ＤＨＰ平成ゴシックW5" panose="020B0500000000000000" pitchFamily="50" charset="-128"/>
                <a:ea typeface="ＤＨＰ平成ゴシックW5" panose="020B0500000000000000" pitchFamily="50" charset="-128"/>
              </a:rPr>
              <a:t>農業・農村の</a:t>
            </a:r>
            <a:r>
              <a:rPr lang="ja-JP" altLang="en-US" sz="1600" dirty="0">
                <a:latin typeface="ＤＨＰ平成ゴシックW5" panose="020B0500000000000000" pitchFamily="50" charset="-128"/>
                <a:ea typeface="ＤＨＰ平成ゴシックW5" panose="020B0500000000000000" pitchFamily="50" charset="-128"/>
              </a:rPr>
              <a:t>多面的</a:t>
            </a:r>
            <a:r>
              <a:rPr lang="ja-JP" altLang="en-US" sz="1600" dirty="0" smtClean="0">
                <a:latin typeface="ＤＨＰ平成ゴシックW5" panose="020B0500000000000000" pitchFamily="50" charset="-128"/>
                <a:ea typeface="ＤＨＰ平成ゴシックW5" panose="020B0500000000000000" pitchFamily="50" charset="-128"/>
              </a:rPr>
              <a:t>機能</a:t>
            </a:r>
            <a:r>
              <a:rPr lang="ja-JP" altLang="en-US" sz="1600" dirty="0">
                <a:latin typeface="ＤＨＰ平成ゴシックW5" panose="020B0500000000000000" pitchFamily="50" charset="-128"/>
                <a:ea typeface="ＤＨＰ平成ゴシックW5" panose="020B0500000000000000" pitchFamily="50" charset="-128"/>
              </a:rPr>
              <a:t>の維持・発揮のための共同活動に取り組みいただき、ありがとうございます。</a:t>
            </a:r>
            <a:endParaRPr lang="en-US" altLang="ja-JP" sz="1600" dirty="0">
              <a:latin typeface="ＤＨＰ平成ゴシックW5" panose="020B0500000000000000" pitchFamily="50" charset="-128"/>
              <a:ea typeface="ＤＨＰ平成ゴシックW5" panose="020B0500000000000000" pitchFamily="50" charset="-128"/>
            </a:endParaRPr>
          </a:p>
          <a:p>
            <a:pPr marL="0" lvl="1" indent="-285750" algn="just">
              <a:buSzPct val="130000"/>
              <a:buFont typeface="Wingdings" panose="05000000000000000000" pitchFamily="2" charset="2"/>
              <a:buChar char="l"/>
            </a:pPr>
            <a:endParaRPr lang="en-US" altLang="ja-JP" sz="1600" dirty="0">
              <a:solidFill>
                <a:srgbClr val="3F3725"/>
              </a:solidFill>
              <a:latin typeface="ＤＨＰ平成ゴシックW5" panose="020B0500000000000000" pitchFamily="50" charset="-128"/>
              <a:ea typeface="ＤＨＰ平成ゴシックW5" panose="020B0500000000000000" pitchFamily="50" charset="-128"/>
            </a:endParaRPr>
          </a:p>
          <a:p>
            <a:pPr marL="0" lvl="1" algn="just">
              <a:buSzPct val="130000"/>
            </a:pPr>
            <a:r>
              <a:rPr lang="ja-JP" altLang="en-US" sz="1600" dirty="0">
                <a:latin typeface="ＤＨＰ平成ゴシックW5" panose="020B0500000000000000" pitchFamily="50" charset="-128"/>
                <a:ea typeface="ＤＨＰ平成ゴシックW5" panose="020B0500000000000000" pitchFamily="50" charset="-128"/>
              </a:rPr>
              <a:t>　　このしおりでは、活動組織が組織を円滑に運営していく</a:t>
            </a:r>
            <a:endParaRPr lang="en-US" altLang="ja-JP" sz="1600" dirty="0">
              <a:latin typeface="ＤＨＰ平成ゴシックW5" panose="020B0500000000000000" pitchFamily="50" charset="-128"/>
              <a:ea typeface="ＤＨＰ平成ゴシックW5" panose="020B0500000000000000" pitchFamily="50" charset="-128"/>
            </a:endParaRPr>
          </a:p>
          <a:p>
            <a:pPr marL="0" lvl="1" algn="just">
              <a:buSzPct val="130000"/>
            </a:pPr>
            <a:r>
              <a:rPr lang="ja-JP" altLang="en-US" sz="1600" dirty="0">
                <a:latin typeface="ＤＨＰ平成ゴシックW5" panose="020B0500000000000000" pitchFamily="50" charset="-128"/>
                <a:ea typeface="ＤＨＰ平成ゴシックW5" panose="020B0500000000000000" pitchFamily="50" charset="-128"/>
              </a:rPr>
              <a:t>　ために守っていただきたい３つのポイントを説明しています。</a:t>
            </a:r>
            <a:endParaRPr lang="en-US" altLang="ja-JP" sz="1600" dirty="0">
              <a:latin typeface="ＤＨＰ平成ゴシックW5" panose="020B0500000000000000" pitchFamily="50" charset="-128"/>
              <a:ea typeface="ＤＨＰ平成ゴシックW5" panose="020B0500000000000000" pitchFamily="50" charset="-128"/>
            </a:endParaRPr>
          </a:p>
          <a:p>
            <a:pPr marL="0" lvl="1" indent="-285750" algn="just">
              <a:buSzPct val="130000"/>
              <a:buFont typeface="Wingdings" panose="05000000000000000000" pitchFamily="2" charset="2"/>
              <a:buChar char="l"/>
            </a:pPr>
            <a:endParaRPr lang="en-US" altLang="ja-JP" sz="1600" dirty="0">
              <a:solidFill>
                <a:srgbClr val="3F3725"/>
              </a:solidFill>
              <a:latin typeface="ＤＨＰ平成ゴシックW5" panose="020B0500000000000000" pitchFamily="50" charset="-128"/>
              <a:ea typeface="ＤＨＰ平成ゴシックW5" panose="020B0500000000000000" pitchFamily="50" charset="-128"/>
            </a:endParaRPr>
          </a:p>
          <a:p>
            <a:pPr marL="0" lvl="1" indent="-285750" algn="just">
              <a:buSzPct val="130000"/>
              <a:buFont typeface="Wingdings" panose="05000000000000000000" pitchFamily="2" charset="2"/>
              <a:buChar char="l"/>
            </a:pPr>
            <a:endParaRPr lang="en-US" altLang="ja-JP" sz="1600" dirty="0" smtClean="0">
              <a:solidFill>
                <a:srgbClr val="3F3725"/>
              </a:solidFill>
              <a:latin typeface="ＤＨＰ平成ゴシックW5" panose="020B0500000000000000" pitchFamily="50" charset="-128"/>
              <a:ea typeface="ＤＨＰ平成ゴシックW5" panose="020B0500000000000000" pitchFamily="50" charset="-128"/>
            </a:endParaRPr>
          </a:p>
          <a:p>
            <a:pPr marL="0" lvl="1" indent="-285750" algn="just">
              <a:buSzPct val="130000"/>
              <a:buFont typeface="Wingdings" panose="05000000000000000000" pitchFamily="2" charset="2"/>
              <a:buChar char="l"/>
            </a:pPr>
            <a:endParaRPr lang="en-US" altLang="ja-JP" sz="1600" dirty="0">
              <a:solidFill>
                <a:srgbClr val="3F3725"/>
              </a:solidFill>
              <a:latin typeface="ＤＨＰ平成ゴシックW5" panose="020B0500000000000000" pitchFamily="50" charset="-128"/>
              <a:ea typeface="ＤＨＰ平成ゴシックW5" panose="020B0500000000000000" pitchFamily="50" charset="-128"/>
            </a:endParaRPr>
          </a:p>
          <a:p>
            <a:pPr marL="0" lvl="1" indent="-285750" algn="just">
              <a:buSzPct val="130000"/>
              <a:buFont typeface="Wingdings" panose="05000000000000000000" pitchFamily="2" charset="2"/>
              <a:buChar char="l"/>
            </a:pPr>
            <a:endParaRPr lang="en-US" altLang="ja-JP" sz="1600" dirty="0" smtClean="0">
              <a:solidFill>
                <a:srgbClr val="3F3725"/>
              </a:solidFill>
              <a:latin typeface="ＤＨＰ平成ゴシックW5" panose="020B0500000000000000" pitchFamily="50" charset="-128"/>
              <a:ea typeface="ＤＨＰ平成ゴシックW5" panose="020B0500000000000000" pitchFamily="50" charset="-128"/>
            </a:endParaRPr>
          </a:p>
          <a:p>
            <a:pPr marL="0" lvl="1" indent="-285750" algn="just">
              <a:buSzPct val="130000"/>
              <a:buFont typeface="Wingdings" panose="05000000000000000000" pitchFamily="2" charset="2"/>
              <a:buChar char="l"/>
            </a:pPr>
            <a:endParaRPr lang="en-US" altLang="ja-JP" sz="1600" dirty="0">
              <a:solidFill>
                <a:srgbClr val="3F3725"/>
              </a:solidFill>
              <a:latin typeface="ＤＨＰ平成ゴシックW5" panose="020B0500000000000000" pitchFamily="50" charset="-128"/>
              <a:ea typeface="ＤＨＰ平成ゴシックW5" panose="020B0500000000000000" pitchFamily="50" charset="-128"/>
            </a:endParaRPr>
          </a:p>
          <a:p>
            <a:pPr marL="0" lvl="1" algn="just">
              <a:buSzPct val="130000"/>
            </a:pPr>
            <a:endParaRPr lang="en-US" altLang="ja-JP" sz="1600" dirty="0" smtClean="0">
              <a:solidFill>
                <a:srgbClr val="3F3725"/>
              </a:solidFill>
              <a:latin typeface="ＤＨＰ平成ゴシックW5" panose="020B0500000000000000" pitchFamily="50" charset="-128"/>
              <a:ea typeface="ＤＨＰ平成ゴシックW5" panose="020B0500000000000000" pitchFamily="50" charset="-128"/>
            </a:endParaRPr>
          </a:p>
          <a:p>
            <a:pPr marL="0" lvl="1" algn="just">
              <a:buSzPct val="130000"/>
            </a:pPr>
            <a:endParaRPr lang="en-US" altLang="ja-JP" sz="1600" dirty="0" smtClean="0">
              <a:solidFill>
                <a:srgbClr val="3F3725"/>
              </a:solidFill>
              <a:latin typeface="ＤＨＰ平成ゴシックW5" panose="020B0500000000000000" pitchFamily="50" charset="-128"/>
              <a:ea typeface="ＤＨＰ平成ゴシックW5" panose="020B0500000000000000" pitchFamily="50" charset="-128"/>
            </a:endParaRPr>
          </a:p>
          <a:p>
            <a:pPr marL="0" lvl="1" algn="just">
              <a:buSzPct val="130000"/>
            </a:pPr>
            <a:r>
              <a:rPr lang="ja-JP" altLang="en-US" sz="1600" dirty="0" smtClean="0">
                <a:solidFill>
                  <a:srgbClr val="3F3725"/>
                </a:solidFill>
                <a:latin typeface="ＤＨＰ平成ゴシックW5" panose="020B0500000000000000" pitchFamily="50" charset="-128"/>
                <a:ea typeface="ＤＨＰ平成ゴシックW5" panose="020B0500000000000000" pitchFamily="50" charset="-128"/>
              </a:rPr>
              <a:t>　</a:t>
            </a:r>
            <a:r>
              <a:rPr lang="ja-JP" altLang="en-US" sz="1600" dirty="0">
                <a:latin typeface="ＤＨＰ平成ゴシックW5" panose="020B0500000000000000" pitchFamily="50" charset="-128"/>
                <a:ea typeface="ＤＨＰ平成ゴシックW5" panose="020B0500000000000000" pitchFamily="50" charset="-128"/>
              </a:rPr>
              <a:t>　この３つのポイントを守って</a:t>
            </a:r>
            <a:r>
              <a:rPr lang="ja-JP" altLang="en-US" sz="1600" dirty="0" smtClean="0">
                <a:latin typeface="ＤＨＰ平成ゴシックW5" panose="020B0500000000000000" pitchFamily="50" charset="-128"/>
                <a:ea typeface="ＤＨＰ平成ゴシックW5" panose="020B0500000000000000" pitchFamily="50" charset="-128"/>
              </a:rPr>
              <a:t>、地域協働の</a:t>
            </a:r>
            <a:r>
              <a:rPr lang="ja-JP" altLang="en-US" sz="1600" dirty="0">
                <a:latin typeface="ＤＨＰ平成ゴシックW5" panose="020B0500000000000000" pitchFamily="50" charset="-128"/>
                <a:ea typeface="ＤＨＰ平成ゴシックW5" panose="020B0500000000000000" pitchFamily="50" charset="-128"/>
              </a:rPr>
              <a:t>力を確かなもの</a:t>
            </a:r>
            <a:endParaRPr lang="en-US" altLang="ja-JP" sz="1600" dirty="0">
              <a:latin typeface="ＤＨＰ平成ゴシックW5" panose="020B0500000000000000" pitchFamily="50" charset="-128"/>
              <a:ea typeface="ＤＨＰ平成ゴシックW5" panose="020B0500000000000000" pitchFamily="50" charset="-128"/>
            </a:endParaRPr>
          </a:p>
          <a:p>
            <a:pPr marL="0" lvl="1" algn="just">
              <a:buSzPct val="130000"/>
            </a:pPr>
            <a:r>
              <a:rPr lang="ja-JP" altLang="en-US" sz="1600" dirty="0">
                <a:latin typeface="ＤＨＰ平成ゴシックW5" panose="020B0500000000000000" pitchFamily="50" charset="-128"/>
                <a:ea typeface="ＤＨＰ平成ゴシックW5" panose="020B0500000000000000" pitchFamily="50" charset="-128"/>
              </a:rPr>
              <a:t>　にしましょう</a:t>
            </a:r>
            <a:endParaRPr lang="en-US" altLang="ja-JP" sz="1600" dirty="0">
              <a:latin typeface="ＤＨＰ平成ゴシックW5" panose="020B0500000000000000" pitchFamily="50" charset="-128"/>
              <a:ea typeface="ＤＨＰ平成ゴシックW5" panose="020B0500000000000000" pitchFamily="50" charset="-128"/>
            </a:endParaRPr>
          </a:p>
        </p:txBody>
      </p:sp>
      <p:pic>
        <p:nvPicPr>
          <p:cNvPr id="104" name="図 2" descr="ポスター用logo高画質.bmp"/>
          <p:cNvPicPr>
            <a:picLocks noChangeAspect="1"/>
          </p:cNvPicPr>
          <p:nvPr/>
        </p:nvPicPr>
        <p:blipFill>
          <a:blip r:embed="rId2" cstate="print"/>
          <a:srcRect/>
          <a:stretch>
            <a:fillRect/>
          </a:stretch>
        </p:blipFill>
        <p:spPr bwMode="auto">
          <a:xfrm>
            <a:off x="2510881" y="7634734"/>
            <a:ext cx="1938710" cy="276171"/>
          </a:xfrm>
          <a:prstGeom prst="rect">
            <a:avLst/>
          </a:prstGeom>
          <a:noFill/>
          <a:ln w="9525">
            <a:noFill/>
            <a:miter lim="800000"/>
            <a:headEnd/>
            <a:tailEnd/>
          </a:ln>
        </p:spPr>
      </p:pic>
      <p:sp>
        <p:nvSpPr>
          <p:cNvPr id="5" name="正方形/長方形 4"/>
          <p:cNvSpPr/>
          <p:nvPr/>
        </p:nvSpPr>
        <p:spPr>
          <a:xfrm>
            <a:off x="458590" y="7994174"/>
            <a:ext cx="6124312" cy="369332"/>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農村</a:t>
            </a:r>
            <a:r>
              <a:rPr lang="ja-JP" altLang="en-US" dirty="0" smtClean="0">
                <a:latin typeface="HGP創英角ｺﾞｼｯｸUB" panose="020B0900000000000000" pitchFamily="50" charset="-128"/>
                <a:ea typeface="HGP創英角ｺﾞｼｯｸUB" panose="020B0900000000000000" pitchFamily="50" charset="-128"/>
              </a:rPr>
              <a:t>振興局 整備部 </a:t>
            </a:r>
            <a:r>
              <a:rPr lang="ja-JP" altLang="en-US" dirty="0">
                <a:latin typeface="HGP創英角ｺﾞｼｯｸUB" panose="020B0900000000000000" pitchFamily="50" charset="-128"/>
                <a:ea typeface="HGP創英角ｺﾞｼｯｸUB" panose="020B0900000000000000" pitchFamily="50" charset="-128"/>
              </a:rPr>
              <a:t>農地資源課 多面的機能支払推進室　</a:t>
            </a:r>
            <a:endParaRPr lang="ja-JP" altLang="en-US" dirty="0"/>
          </a:p>
        </p:txBody>
      </p:sp>
      <p:sp>
        <p:nvSpPr>
          <p:cNvPr id="10" name="正方形/長方形 9"/>
          <p:cNvSpPr/>
          <p:nvPr/>
        </p:nvSpPr>
        <p:spPr>
          <a:xfrm>
            <a:off x="1038529" y="3754460"/>
            <a:ext cx="380354"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1038529" y="4163364"/>
            <a:ext cx="380354"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1039629" y="4575383"/>
            <a:ext cx="380354"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角丸四角形 114"/>
          <p:cNvSpPr/>
          <p:nvPr/>
        </p:nvSpPr>
        <p:spPr>
          <a:xfrm flipV="1">
            <a:off x="182880" y="8482134"/>
            <a:ext cx="6502078" cy="602707"/>
          </a:xfrm>
          <a:prstGeom prst="roundRect">
            <a:avLst>
              <a:gd name="adj" fmla="val 312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842043" y="3731554"/>
            <a:ext cx="1213346" cy="369332"/>
          </a:xfrm>
          <a:prstGeom prst="rect">
            <a:avLst/>
          </a:prstGeom>
          <a:noFill/>
        </p:spPr>
        <p:txBody>
          <a:bodyPr wrap="square" rtlCol="0">
            <a:prstTxWarp prst="textArchUp">
              <a:avLst/>
            </a:prstTxWarp>
            <a:spAutoFit/>
          </a:bodyPr>
          <a:lstStyle/>
          <a:p>
            <a:r>
              <a:rPr kumimoji="1" lang="ja-JP" altLang="en-US" sz="1400" dirty="0" smtClean="0">
                <a:ln w="9525">
                  <a:solidFill>
                    <a:schemeClr val="bg1"/>
                  </a:solid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ポイント</a:t>
            </a:r>
            <a:endParaRPr kumimoji="1" lang="ja-JP" altLang="en-US" sz="1400" dirty="0">
              <a:ln w="9525">
                <a:solidFill>
                  <a:schemeClr val="bg1"/>
                </a:solid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p:txBody>
      </p:sp>
      <p:sp>
        <p:nvSpPr>
          <p:cNvPr id="119" name="テキスト ボックス 118"/>
          <p:cNvSpPr txBox="1"/>
          <p:nvPr/>
        </p:nvSpPr>
        <p:spPr>
          <a:xfrm>
            <a:off x="815118" y="4147432"/>
            <a:ext cx="1213346" cy="369332"/>
          </a:xfrm>
          <a:prstGeom prst="rect">
            <a:avLst/>
          </a:prstGeom>
          <a:noFill/>
        </p:spPr>
        <p:txBody>
          <a:bodyPr wrap="square" rtlCol="0">
            <a:prstTxWarp prst="textArchUp">
              <a:avLst/>
            </a:prstTxWarp>
            <a:spAutoFit/>
          </a:bodyPr>
          <a:lstStyle/>
          <a:p>
            <a:r>
              <a:rPr kumimoji="1" lang="ja-JP" altLang="en-US" sz="1400" dirty="0" smtClean="0">
                <a:ln w="9525">
                  <a:solidFill>
                    <a:schemeClr val="bg1"/>
                  </a:solid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ポイント</a:t>
            </a:r>
            <a:endParaRPr kumimoji="1" lang="ja-JP" altLang="en-US" sz="1400" dirty="0">
              <a:ln w="9525">
                <a:solidFill>
                  <a:schemeClr val="bg1"/>
                </a:solid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p:txBody>
      </p:sp>
      <p:sp>
        <p:nvSpPr>
          <p:cNvPr id="120" name="テキスト ボックス 119"/>
          <p:cNvSpPr txBox="1"/>
          <p:nvPr/>
        </p:nvSpPr>
        <p:spPr>
          <a:xfrm>
            <a:off x="842043" y="4575383"/>
            <a:ext cx="1213346" cy="369332"/>
          </a:xfrm>
          <a:prstGeom prst="rect">
            <a:avLst/>
          </a:prstGeom>
          <a:noFill/>
        </p:spPr>
        <p:txBody>
          <a:bodyPr wrap="square" rtlCol="0">
            <a:prstTxWarp prst="textArchUp">
              <a:avLst/>
            </a:prstTxWarp>
            <a:spAutoFit/>
          </a:bodyPr>
          <a:lstStyle/>
          <a:p>
            <a:r>
              <a:rPr kumimoji="1" lang="ja-JP" altLang="en-US" sz="1400" dirty="0" smtClean="0">
                <a:ln w="9525">
                  <a:solidFill>
                    <a:schemeClr val="bg1"/>
                  </a:solid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ポイント</a:t>
            </a:r>
            <a:endParaRPr kumimoji="1" lang="ja-JP" altLang="en-US" sz="1400" dirty="0">
              <a:ln w="9525">
                <a:solidFill>
                  <a:schemeClr val="bg1"/>
                </a:solid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p:txBody>
      </p:sp>
      <p:sp>
        <p:nvSpPr>
          <p:cNvPr id="116" name="正方形/長方形 115"/>
          <p:cNvSpPr/>
          <p:nvPr/>
        </p:nvSpPr>
        <p:spPr>
          <a:xfrm>
            <a:off x="175365" y="8609260"/>
            <a:ext cx="6404317" cy="323165"/>
          </a:xfrm>
          <a:prstGeom prst="rect">
            <a:avLst/>
          </a:prstGeom>
        </p:spPr>
        <p:txBody>
          <a:bodyPr wrap="none">
            <a:spAutoFit/>
          </a:bodyPr>
          <a:lstStyle/>
          <a:p>
            <a:pPr algn="ctr"/>
            <a:r>
              <a:rPr lang="ja-JP" altLang="en-US" sz="15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山梨県農政部農村振興課　中北</a:t>
            </a:r>
            <a:r>
              <a:rPr lang="ja-JP" altLang="en-US" sz="1500" dirty="0">
                <a:solidFill>
                  <a:schemeClr val="bg2">
                    <a:lumMod val="25000"/>
                  </a:schemeClr>
                </a:solidFill>
                <a:latin typeface="HGP創英角ｺﾞｼｯｸUB" panose="020B0900000000000000" pitchFamily="50" charset="-128"/>
                <a:ea typeface="HGP創英角ｺﾞｼｯｸUB" panose="020B0900000000000000" pitchFamily="50" charset="-128"/>
              </a:rPr>
              <a:t>農務</a:t>
            </a:r>
            <a:r>
              <a:rPr lang="ja-JP" altLang="en-US" sz="15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事務所地域農政課　北杜市役所農政課</a:t>
            </a:r>
            <a:endParaRPr lang="en-US" altLang="ja-JP" sz="1500"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4292" y="6245281"/>
            <a:ext cx="1381641" cy="711545"/>
          </a:xfrm>
          <a:prstGeom prst="rect">
            <a:avLst/>
          </a:prstGeom>
        </p:spPr>
      </p:pic>
      <p:sp>
        <p:nvSpPr>
          <p:cNvPr id="6" name="テキスト ボックス 5"/>
          <p:cNvSpPr txBox="1"/>
          <p:nvPr/>
        </p:nvSpPr>
        <p:spPr>
          <a:xfrm>
            <a:off x="1044706" y="3661126"/>
            <a:ext cx="5228798" cy="1338828"/>
          </a:xfrm>
          <a:prstGeom prst="rect">
            <a:avLst/>
          </a:prstGeom>
          <a:noFill/>
        </p:spPr>
        <p:txBody>
          <a:bodyPr wrap="square" rtlCol="0">
            <a:spAutoFit/>
          </a:bodyPr>
          <a:lstStyle/>
          <a:p>
            <a:pPr>
              <a:lnSpc>
                <a:spcPct val="150000"/>
              </a:lnSpc>
            </a:pPr>
            <a:r>
              <a:rPr lang="ja-JP" altLang="en-US" b="1" dirty="0" smtClean="0"/>
              <a:t>１　</a:t>
            </a:r>
            <a:r>
              <a:rPr lang="ja-JP" altLang="en-US" b="1" dirty="0"/>
              <a:t>　</a:t>
            </a:r>
            <a:r>
              <a:rPr lang="ja-JP" altLang="en-US" b="1" dirty="0" smtClean="0"/>
              <a:t>構成員の合意形成をしっかり行う</a:t>
            </a:r>
            <a:endParaRPr kumimoji="1" lang="en-US" altLang="ja-JP" b="1" dirty="0" smtClean="0"/>
          </a:p>
          <a:p>
            <a:pPr>
              <a:lnSpc>
                <a:spcPct val="150000"/>
              </a:lnSpc>
            </a:pPr>
            <a:r>
              <a:rPr lang="ja-JP" altLang="en-US" b="1" dirty="0" smtClean="0"/>
              <a:t>２　　役員が行う</a:t>
            </a:r>
            <a:r>
              <a:rPr lang="ja-JP" altLang="en-US" b="1" dirty="0"/>
              <a:t>事務はお互い</a:t>
            </a:r>
            <a:r>
              <a:rPr lang="ja-JP" altLang="en-US" b="1" dirty="0" smtClean="0"/>
              <a:t>に確認し</a:t>
            </a:r>
            <a:r>
              <a:rPr lang="ja-JP" altLang="en-US" b="1" dirty="0"/>
              <a:t>合う</a:t>
            </a:r>
            <a:endParaRPr lang="en-US" altLang="ja-JP" b="1" dirty="0" smtClean="0"/>
          </a:p>
          <a:p>
            <a:pPr>
              <a:lnSpc>
                <a:spcPct val="150000"/>
              </a:lnSpc>
            </a:pPr>
            <a:r>
              <a:rPr kumimoji="1" lang="ja-JP" altLang="en-US" b="1" dirty="0" smtClean="0"/>
              <a:t>３　　</a:t>
            </a:r>
            <a:r>
              <a:rPr lang="ja-JP" altLang="en-US" b="1" dirty="0"/>
              <a:t>日当は活動参加者本人に支払い、受領を確認</a:t>
            </a:r>
          </a:p>
        </p:txBody>
      </p:sp>
      <p:sp>
        <p:nvSpPr>
          <p:cNvPr id="9" name="正方形/長方形 8"/>
          <p:cNvSpPr/>
          <p:nvPr/>
        </p:nvSpPr>
        <p:spPr>
          <a:xfrm>
            <a:off x="1058327" y="176451"/>
            <a:ext cx="5062207" cy="430887"/>
          </a:xfrm>
          <a:prstGeom prst="rect">
            <a:avLst/>
          </a:prstGeom>
          <a:solidFill>
            <a:srgbClr val="FFFFFF">
              <a:alpha val="0"/>
            </a:srgbClr>
          </a:solidFill>
        </p:spPr>
        <p:txBody>
          <a:bodyPr wrap="square" lIns="121920" tIns="60960" rIns="121920" bIns="60960">
            <a:spAutoFit/>
          </a:bodyPr>
          <a:lstStyle/>
          <a:p>
            <a:pPr algn="ctr"/>
            <a:r>
              <a:rPr lang="ja-JP" altLang="en-US" sz="2000" b="1" spc="67" dirty="0" smtClean="0">
                <a:ln w="12700">
                  <a:solidFill>
                    <a:schemeClr val="bg1"/>
                  </a:solidFill>
                </a:ln>
                <a:solidFill>
                  <a:srgbClr val="00B400"/>
                </a:solidFill>
                <a:effectLst>
                  <a:innerShdw blurRad="63500" dist="50800" dir="5400000">
                    <a:prstClr val="black">
                      <a:alpha val="50000"/>
                    </a:prstClr>
                  </a:innerShdw>
                </a:effectLst>
                <a:latin typeface="HGP創英角ﾎﾟｯﾌﾟ体" panose="040B0A00000000000000" pitchFamily="50" charset="-128"/>
                <a:ea typeface="HGP創英角ﾎﾟｯﾌﾟ体" panose="040B0A00000000000000" pitchFamily="50" charset="-128"/>
              </a:rPr>
              <a:t>高めよう</a:t>
            </a:r>
            <a:r>
              <a:rPr lang="ja-JP" altLang="en-US" sz="2000" b="1" spc="67" dirty="0" smtClean="0">
                <a:ln w="12700">
                  <a:solidFill>
                    <a:schemeClr val="bg1"/>
                  </a:solidFill>
                </a:ln>
                <a:solidFill>
                  <a:srgbClr val="008A00"/>
                </a:solidFill>
                <a:effectLst>
                  <a:innerShdw blurRad="63500" dist="50800" dir="5400000">
                    <a:prstClr val="black">
                      <a:alpha val="50000"/>
                    </a:prstClr>
                  </a:innerShdw>
                </a:effectLst>
                <a:latin typeface="HGP創英角ﾎﾟｯﾌﾟ体" panose="040B0A00000000000000" pitchFamily="50" charset="-128"/>
                <a:ea typeface="HGP創英角ﾎﾟｯﾌﾟ体" panose="040B0A00000000000000" pitchFamily="50" charset="-128"/>
              </a:rPr>
              <a:t> </a:t>
            </a:r>
            <a:r>
              <a:rPr lang="ja-JP" altLang="en-US" sz="2000" b="1" spc="67" dirty="0" smtClean="0">
                <a:ln w="12700">
                  <a:solidFill>
                    <a:schemeClr val="bg1"/>
                  </a:solidFill>
                </a:ln>
                <a:solidFill>
                  <a:srgbClr val="FF5A33"/>
                </a:solidFill>
                <a:effectLst>
                  <a:innerShdw blurRad="63500" dist="50800" dir="5400000">
                    <a:prstClr val="black">
                      <a:alpha val="50000"/>
                    </a:prstClr>
                  </a:innerShdw>
                </a:effectLst>
                <a:latin typeface="HGP創英角ﾎﾟｯﾌﾟ体" panose="040B0A00000000000000" pitchFamily="50" charset="-128"/>
                <a:ea typeface="HGP創英角ﾎﾟｯﾌﾟ体" panose="040B0A00000000000000" pitchFamily="50" charset="-128"/>
              </a:rPr>
              <a:t>地域協働</a:t>
            </a:r>
            <a:r>
              <a:rPr lang="ja-JP" altLang="en-US" sz="2000" b="1" spc="67" dirty="0">
                <a:ln w="12700">
                  <a:solidFill>
                    <a:schemeClr val="bg1"/>
                  </a:solidFill>
                </a:ln>
                <a:solidFill>
                  <a:srgbClr val="00B400"/>
                </a:solidFill>
                <a:effectLst>
                  <a:innerShdw blurRad="63500" dist="50800" dir="5400000">
                    <a:prstClr val="black">
                      <a:alpha val="50000"/>
                    </a:prstClr>
                  </a:innerShdw>
                </a:effectLst>
                <a:latin typeface="HGP創英角ﾎﾟｯﾌﾟ体" panose="040B0A00000000000000" pitchFamily="50" charset="-128"/>
                <a:ea typeface="HGP創英角ﾎﾟｯﾌﾟ体" panose="040B0A00000000000000" pitchFamily="50" charset="-128"/>
              </a:rPr>
              <a:t>の力！</a:t>
            </a:r>
            <a:endParaRPr lang="en-US" altLang="ja-JP" sz="2000" b="1" spc="67" dirty="0">
              <a:ln w="12700">
                <a:solidFill>
                  <a:schemeClr val="bg1"/>
                </a:solidFill>
              </a:ln>
              <a:solidFill>
                <a:srgbClr val="00B400"/>
              </a:solidFill>
              <a:effectLst>
                <a:innerShdw blurRad="63500" dist="50800" dir="5400000">
                  <a:prstClr val="black">
                    <a:alpha val="50000"/>
                  </a:prstClr>
                </a:innerShdw>
              </a:effectLst>
              <a:latin typeface="HGP創英角ﾎﾟｯﾌﾟ体" panose="040B0A00000000000000" pitchFamily="50" charset="-128"/>
              <a:ea typeface="HGP創英角ﾎﾟｯﾌﾟ体" panose="040B0A00000000000000"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t="7376" r="9561" b="21307"/>
          <a:stretch/>
        </p:blipFill>
        <p:spPr>
          <a:xfrm>
            <a:off x="4603779" y="6070421"/>
            <a:ext cx="1610688" cy="1036421"/>
          </a:xfrm>
          <a:prstGeom prst="roundRect">
            <a:avLst>
              <a:gd name="adj" fmla="val 8594"/>
            </a:avLst>
          </a:prstGeom>
          <a:solidFill>
            <a:srgbClr val="FFFFFF">
              <a:shade val="85000"/>
            </a:srgbClr>
          </a:solidFill>
          <a:ln>
            <a:noFill/>
          </a:ln>
          <a:effectLst/>
        </p:spPr>
      </p:pic>
      <p:pic>
        <p:nvPicPr>
          <p:cNvPr id="11" name="図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41223" y="5599358"/>
            <a:ext cx="232489" cy="278987"/>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785" y="953630"/>
            <a:ext cx="611082" cy="804055"/>
          </a:xfrm>
          <a:prstGeom prst="rect">
            <a:avLst/>
          </a:prstGeom>
        </p:spPr>
      </p:pic>
      <p:pic>
        <p:nvPicPr>
          <p:cNvPr id="14" name="図 13"/>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04590" y="781973"/>
            <a:ext cx="1305227" cy="1305227"/>
          </a:xfrm>
          <a:prstGeom prst="rect">
            <a:avLst/>
          </a:prstGeom>
        </p:spPr>
      </p:pic>
      <p:sp>
        <p:nvSpPr>
          <p:cNvPr id="56" name="テキスト ボックス 55"/>
          <p:cNvSpPr txBox="1"/>
          <p:nvPr/>
        </p:nvSpPr>
        <p:spPr>
          <a:xfrm>
            <a:off x="117905" y="607338"/>
            <a:ext cx="6421582" cy="1495794"/>
          </a:xfrm>
          <a:prstGeom prst="rect">
            <a:avLst/>
          </a:prstGeom>
          <a:noFill/>
        </p:spPr>
        <p:txBody>
          <a:bodyPr wrap="square" rtlCol="0">
            <a:spAutoFit/>
          </a:bodyPr>
          <a:lstStyle/>
          <a:p>
            <a:pPr algn="ctr">
              <a:lnSpc>
                <a:spcPct val="120000"/>
              </a:lnSpc>
            </a:pPr>
            <a:r>
              <a:rPr lang="ja-JP" altLang="en-US" sz="2400" dirty="0" smtClean="0">
                <a:solidFill>
                  <a:srgbClr val="433411"/>
                </a:solidFill>
                <a:latin typeface="ＤＨＰ平成ゴシックW5" panose="020B0500000000000000" pitchFamily="50" charset="-128"/>
                <a:ea typeface="ＤＨＰ平成ゴシックW5" panose="020B0500000000000000" pitchFamily="50" charset="-128"/>
              </a:rPr>
              <a:t>     </a:t>
            </a:r>
            <a:r>
              <a:rPr lang="ja-JP" altLang="en-US" sz="2400" b="1" dirty="0" smtClean="0">
                <a:solidFill>
                  <a:srgbClr val="433411"/>
                </a:solidFill>
                <a:latin typeface="ＤＨＰ平成ゴシックW5" panose="020B0500000000000000" pitchFamily="50" charset="-128"/>
                <a:ea typeface="ＤＨＰ平成ゴシックW5" panose="020B0500000000000000" pitchFamily="50" charset="-128"/>
              </a:rPr>
              <a:t>多面的機能支払交付金</a:t>
            </a:r>
            <a:endParaRPr lang="en-US" altLang="ja-JP" sz="2400" b="1" dirty="0" smtClean="0">
              <a:solidFill>
                <a:srgbClr val="433411"/>
              </a:solidFill>
              <a:latin typeface="ＤＨＰ平成ゴシックW5" panose="020B0500000000000000" pitchFamily="50" charset="-128"/>
              <a:ea typeface="ＤＨＰ平成ゴシックW5" panose="020B0500000000000000" pitchFamily="50" charset="-128"/>
            </a:endParaRPr>
          </a:p>
          <a:p>
            <a:pPr algn="ctr">
              <a:lnSpc>
                <a:spcPct val="120000"/>
              </a:lnSpc>
            </a:pPr>
            <a:r>
              <a:rPr lang="ja-JP" altLang="en-US" sz="3200" b="1" dirty="0">
                <a:solidFill>
                  <a:srgbClr val="433411"/>
                </a:solidFill>
                <a:latin typeface="ＤＨＰ平成ゴシックW5" panose="020B0500000000000000" pitchFamily="50" charset="-128"/>
                <a:ea typeface="ＤＨＰ平成ゴシックW5" panose="020B0500000000000000" pitchFamily="50" charset="-128"/>
              </a:rPr>
              <a:t>円滑</a:t>
            </a:r>
            <a:r>
              <a:rPr lang="ja-JP" altLang="en-US" sz="3200" b="1" dirty="0" smtClean="0">
                <a:solidFill>
                  <a:srgbClr val="433411"/>
                </a:solidFill>
                <a:latin typeface="ＤＨＰ平成ゴシックW5" panose="020B0500000000000000" pitchFamily="50" charset="-128"/>
                <a:ea typeface="ＤＨＰ平成ゴシックW5" panose="020B0500000000000000" pitchFamily="50" charset="-128"/>
              </a:rPr>
              <a:t>な組織運営のためのポイント   </a:t>
            </a:r>
            <a:endParaRPr lang="en-US" altLang="ja-JP" sz="2800" b="1" dirty="0" smtClean="0">
              <a:solidFill>
                <a:srgbClr val="433411"/>
              </a:solidFill>
              <a:latin typeface="ＤＨＰ平成ゴシックW5" panose="020B0500000000000000" pitchFamily="50" charset="-128"/>
              <a:ea typeface="ＤＨＰ平成ゴシックW5" panose="020B0500000000000000" pitchFamily="50" charset="-128"/>
            </a:endParaRPr>
          </a:p>
          <a:p>
            <a:pPr algn="ctr">
              <a:lnSpc>
                <a:spcPct val="120000"/>
              </a:lnSpc>
            </a:pPr>
            <a:r>
              <a:rPr lang="ja-JP" altLang="en-US" sz="2000" dirty="0" smtClean="0">
                <a:solidFill>
                  <a:srgbClr val="433411"/>
                </a:solidFill>
                <a:latin typeface="ＤＨＰ平成ゴシックW5" panose="020B0500000000000000" pitchFamily="50" charset="-128"/>
                <a:ea typeface="ＤＨＰ平成ゴシックW5" panose="020B0500000000000000" pitchFamily="50" charset="-128"/>
              </a:rPr>
              <a:t>        ～みんなの合意形成が大事です～</a:t>
            </a:r>
            <a:endParaRPr lang="ja-JP" altLang="en-US" sz="2000" dirty="0">
              <a:solidFill>
                <a:srgbClr val="433411"/>
              </a:solidFill>
              <a:latin typeface="ＤＨＰ平成ゴシックW5" panose="020B0500000000000000" pitchFamily="50" charset="-128"/>
              <a:ea typeface="ＤＨＰ平成ゴシックW5" panose="020B0500000000000000" pitchFamily="50" charset="-128"/>
            </a:endParaRPr>
          </a:p>
        </p:txBody>
      </p:sp>
      <p:pic>
        <p:nvPicPr>
          <p:cNvPr id="3" name="図 2"/>
          <p:cNvPicPr>
            <a:picLocks noChangeAspect="1"/>
          </p:cNvPicPr>
          <p:nvPr/>
        </p:nvPicPr>
        <p:blipFill rotWithShape="1">
          <a:blip r:embed="rId8" cstate="print">
            <a:extLst>
              <a:ext uri="{28A0092B-C50C-407E-A947-70E740481C1C}">
                <a14:useLocalDpi xmlns:a14="http://schemas.microsoft.com/office/drawing/2010/main" val="0"/>
              </a:ext>
            </a:extLst>
          </a:blip>
          <a:srcRect l="11773" t="17333" r="12624" b="42119"/>
          <a:stretch/>
        </p:blipFill>
        <p:spPr>
          <a:xfrm>
            <a:off x="2464272" y="6069040"/>
            <a:ext cx="1957192" cy="1039185"/>
          </a:xfrm>
          <a:prstGeom prst="roundRect">
            <a:avLst>
              <a:gd name="adj" fmla="val 8594"/>
            </a:avLst>
          </a:prstGeom>
          <a:solidFill>
            <a:srgbClr val="FFFFFF">
              <a:shade val="85000"/>
            </a:srgbClr>
          </a:solidFill>
          <a:ln>
            <a:noFill/>
          </a:ln>
          <a:effectLst/>
        </p:spPr>
      </p:pic>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6224" y="143820"/>
            <a:ext cx="774698" cy="540000"/>
          </a:xfrm>
          <a:prstGeom prst="rect">
            <a:avLst/>
          </a:prstGeom>
        </p:spPr>
      </p:pic>
    </p:spTree>
    <p:extLst>
      <p:ext uri="{BB962C8B-B14F-4D97-AF65-F5344CB8AC3E}">
        <p14:creationId xmlns:p14="http://schemas.microsoft.com/office/powerpoint/2010/main" val="347605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p:cNvSpPr/>
          <p:nvPr/>
        </p:nvSpPr>
        <p:spPr>
          <a:xfrm>
            <a:off x="895638" y="2939847"/>
            <a:ext cx="5166574" cy="371678"/>
          </a:xfrm>
          <a:prstGeom prst="roundRect">
            <a:avLst>
              <a:gd name="adj" fmla="val 50000"/>
            </a:avLst>
          </a:prstGeom>
          <a:solidFill>
            <a:srgbClr val="FFC000">
              <a:alpha val="20000"/>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角丸四角形 79"/>
          <p:cNvSpPr/>
          <p:nvPr/>
        </p:nvSpPr>
        <p:spPr>
          <a:xfrm>
            <a:off x="156370" y="67690"/>
            <a:ext cx="6547143" cy="2783234"/>
          </a:xfrm>
          <a:prstGeom prst="roundRect">
            <a:avLst>
              <a:gd name="adj" fmla="val 0"/>
            </a:avLst>
          </a:prstGeom>
          <a:solidFill>
            <a:srgbClr val="FFFF00">
              <a:alpha val="20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469092" y="7454024"/>
            <a:ext cx="608639" cy="665179"/>
          </a:xfrm>
          <a:prstGeom prst="rect">
            <a:avLst/>
          </a:prstGeom>
        </p:spPr>
      </p:pic>
      <p:sp>
        <p:nvSpPr>
          <p:cNvPr id="158" name="角丸四角形 157"/>
          <p:cNvSpPr/>
          <p:nvPr/>
        </p:nvSpPr>
        <p:spPr>
          <a:xfrm>
            <a:off x="5189395" y="3411687"/>
            <a:ext cx="1529198" cy="5452643"/>
          </a:xfrm>
          <a:prstGeom prst="roundRect">
            <a:avLst>
              <a:gd name="adj" fmla="val 8574"/>
            </a:avLst>
          </a:prstGeom>
          <a:solidFill>
            <a:srgbClr val="777777">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01" name="テキスト ボックス 100"/>
          <p:cNvSpPr txBox="1"/>
          <p:nvPr/>
        </p:nvSpPr>
        <p:spPr>
          <a:xfrm>
            <a:off x="869787" y="2944358"/>
            <a:ext cx="5227380" cy="363176"/>
          </a:xfrm>
          <a:prstGeom prst="rect">
            <a:avLst/>
          </a:prstGeom>
          <a:noFill/>
        </p:spPr>
        <p:txBody>
          <a:bodyPr wrap="square" rtlCol="0">
            <a:spAutoFit/>
          </a:bodyPr>
          <a:lstStyle/>
          <a:p>
            <a:pPr algn="ctr">
              <a:lnSpc>
                <a:spcPct val="110000"/>
              </a:lnSpc>
              <a:spcBef>
                <a:spcPts val="450"/>
              </a:spcBef>
            </a:pP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（１）</a:t>
            </a:r>
            <a:r>
              <a:rPr lang="ja-JP" altLang="en-US" sz="1600" dirty="0">
                <a:solidFill>
                  <a:srgbClr val="3F3725"/>
                </a:solidFill>
                <a:latin typeface="HGP創英角ｺﾞｼｯｸUB" panose="020B0900000000000000" pitchFamily="50" charset="-128"/>
                <a:ea typeface="HGP創英角ｺﾞｼｯｸUB" panose="020B0900000000000000" pitchFamily="50" charset="-128"/>
              </a:rPr>
              <a:t>活動組織</a:t>
            </a: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での合意形成（総会等）</a:t>
            </a:r>
            <a:endParaRPr lang="en-US" altLang="ja-JP" sz="1600" dirty="0" smtClean="0">
              <a:solidFill>
                <a:srgbClr val="3F3725"/>
              </a:solidFill>
              <a:latin typeface="HGP創英角ｺﾞｼｯｸUB" panose="020B0900000000000000" pitchFamily="50" charset="-128"/>
              <a:ea typeface="HGP創英角ｺﾞｼｯｸUB" panose="020B0900000000000000" pitchFamily="50" charset="-128"/>
            </a:endParaRPr>
          </a:p>
        </p:txBody>
      </p:sp>
      <p:sp>
        <p:nvSpPr>
          <p:cNvPr id="69" name="円/楕円 68"/>
          <p:cNvSpPr/>
          <p:nvPr/>
        </p:nvSpPr>
        <p:spPr>
          <a:xfrm>
            <a:off x="5211019" y="7865230"/>
            <a:ext cx="1449198" cy="929780"/>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8" name="爆発 1 67"/>
          <p:cNvSpPr/>
          <p:nvPr/>
        </p:nvSpPr>
        <p:spPr>
          <a:xfrm>
            <a:off x="5210650" y="6380109"/>
            <a:ext cx="1552688" cy="742672"/>
          </a:xfrm>
          <a:prstGeom prst="irregularSeal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角丸四角形 144"/>
          <p:cNvSpPr/>
          <p:nvPr/>
        </p:nvSpPr>
        <p:spPr>
          <a:xfrm>
            <a:off x="299673" y="8402062"/>
            <a:ext cx="4080563" cy="317435"/>
          </a:xfrm>
          <a:prstGeom prst="roundRect">
            <a:avLst>
              <a:gd name="adj" fmla="val 17336"/>
            </a:avLst>
          </a:prstGeom>
          <a:solidFill>
            <a:srgbClr val="FF66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 name="角丸四角形 140"/>
          <p:cNvSpPr/>
          <p:nvPr/>
        </p:nvSpPr>
        <p:spPr>
          <a:xfrm>
            <a:off x="276992" y="4797473"/>
            <a:ext cx="4782859" cy="2001723"/>
          </a:xfrm>
          <a:prstGeom prst="roundRect">
            <a:avLst>
              <a:gd name="adj" fmla="val 3948"/>
            </a:avLst>
          </a:prstGeom>
          <a:solidFill>
            <a:srgbClr val="FFFF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7" name="角丸四角形 136"/>
          <p:cNvSpPr/>
          <p:nvPr/>
        </p:nvSpPr>
        <p:spPr>
          <a:xfrm>
            <a:off x="289577" y="7569142"/>
            <a:ext cx="4058399" cy="645916"/>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 name="角丸四角形 135"/>
          <p:cNvSpPr/>
          <p:nvPr/>
        </p:nvSpPr>
        <p:spPr>
          <a:xfrm>
            <a:off x="281576" y="6811295"/>
            <a:ext cx="4127859" cy="578430"/>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 name="角丸四角形 132"/>
          <p:cNvSpPr/>
          <p:nvPr/>
        </p:nvSpPr>
        <p:spPr>
          <a:xfrm>
            <a:off x="3915755" y="5287482"/>
            <a:ext cx="1037011" cy="1143917"/>
          </a:xfrm>
          <a:prstGeom prst="roundRect">
            <a:avLst>
              <a:gd name="adj" fmla="val 11997"/>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119" name="角丸四角形 118"/>
          <p:cNvSpPr/>
          <p:nvPr/>
        </p:nvSpPr>
        <p:spPr>
          <a:xfrm>
            <a:off x="340209" y="5287482"/>
            <a:ext cx="2081841" cy="1144108"/>
          </a:xfrm>
          <a:prstGeom prst="roundRect">
            <a:avLst>
              <a:gd name="adj" fmla="val 5153"/>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角丸四角形 117"/>
          <p:cNvSpPr/>
          <p:nvPr/>
        </p:nvSpPr>
        <p:spPr>
          <a:xfrm>
            <a:off x="328222" y="4836034"/>
            <a:ext cx="2913018" cy="366618"/>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299672" y="4114304"/>
            <a:ext cx="4080563" cy="514336"/>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角丸四角形 114"/>
          <p:cNvSpPr/>
          <p:nvPr/>
        </p:nvSpPr>
        <p:spPr>
          <a:xfrm>
            <a:off x="314019" y="3474853"/>
            <a:ext cx="3904184" cy="482721"/>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角丸四角形 93"/>
          <p:cNvSpPr/>
          <p:nvPr/>
        </p:nvSpPr>
        <p:spPr>
          <a:xfrm>
            <a:off x="343733" y="1292413"/>
            <a:ext cx="6195279" cy="919869"/>
          </a:xfrm>
          <a:prstGeom prst="roundRect">
            <a:avLst>
              <a:gd name="adj" fmla="val 6635"/>
            </a:avLst>
          </a:prstGeom>
          <a:solidFill>
            <a:schemeClr val="bg1">
              <a:alpha val="80784"/>
            </a:scheme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97" name="正方形/長方形 96"/>
          <p:cNvSpPr/>
          <p:nvPr/>
        </p:nvSpPr>
        <p:spPr>
          <a:xfrm>
            <a:off x="445199" y="275172"/>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230990" y="155522"/>
            <a:ext cx="1148417" cy="369332"/>
          </a:xfrm>
          <a:prstGeom prst="rect">
            <a:avLst/>
          </a:prstGeom>
          <a:noFill/>
        </p:spPr>
        <p:txBody>
          <a:bodyPr wrap="square" rtlCol="0">
            <a:prstTxWarp prst="textArchUp">
              <a:avLst/>
            </a:prstTxWarp>
            <a:spAutoFit/>
          </a:bodyPr>
          <a:lstStyle/>
          <a:p>
            <a:r>
              <a:rPr kumimoji="1" lang="ja-JP" altLang="en-US" sz="1200" dirty="0" smtClean="0">
                <a:ln w="12700">
                  <a:no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ポイント</a:t>
            </a:r>
            <a:endParaRPr kumimoji="1" lang="ja-JP" altLang="en-US" sz="1200" dirty="0">
              <a:ln w="12700">
                <a:no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p:txBody>
      </p:sp>
      <p:sp>
        <p:nvSpPr>
          <p:cNvPr id="58" name="正方形/長方形 57"/>
          <p:cNvSpPr/>
          <p:nvPr/>
        </p:nvSpPr>
        <p:spPr>
          <a:xfrm>
            <a:off x="290634" y="692937"/>
            <a:ext cx="6336000" cy="47708"/>
          </a:xfrm>
          <a:prstGeom prst="rect">
            <a:avLst/>
          </a:prstGeom>
          <a:solidFill>
            <a:srgbClr val="A99770"/>
          </a:solidFill>
          <a:ln>
            <a:solidFill>
              <a:srgbClr val="A9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290634" y="657821"/>
            <a:ext cx="6336000" cy="0"/>
          </a:xfrm>
          <a:prstGeom prst="rect">
            <a:avLst/>
          </a:prstGeom>
          <a:solidFill>
            <a:srgbClr val="A99770"/>
          </a:solidFill>
          <a:ln>
            <a:solidFill>
              <a:srgbClr val="A9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90634" y="725949"/>
            <a:ext cx="6370639" cy="566309"/>
          </a:xfrm>
          <a:prstGeom prst="rect">
            <a:avLst/>
          </a:prstGeom>
          <a:noFill/>
        </p:spPr>
        <p:txBody>
          <a:bodyPr wrap="square" rtlCol="0">
            <a:spAutoFit/>
          </a:bodyPr>
          <a:lstStyle/>
          <a:p>
            <a:pPr>
              <a:lnSpc>
                <a:spcPct val="110000"/>
              </a:lnSpc>
              <a:spcBef>
                <a:spcPts val="450"/>
              </a:spcBef>
            </a:pPr>
            <a:r>
              <a:rPr lang="ja-JP" altLang="en-US" sz="1400" dirty="0">
                <a:latin typeface="ＤＦ平成ゴシック体W5" panose="020B0509000000000000" pitchFamily="49" charset="-128"/>
                <a:ea typeface="ＤＦ平成ゴシック体W5" panose="020B0509000000000000" pitchFamily="49" charset="-128"/>
              </a:rPr>
              <a:t>○多面的機能支払交付金の実施に関する事項は総会等で議決し、その内容は、活動組織の構成員全員にお知らせしましょう。</a:t>
            </a:r>
            <a:endParaRPr lang="en-US" altLang="ja-JP" sz="1400" dirty="0">
              <a:latin typeface="ＤＦ平成ゴシック体W5" panose="020B0509000000000000" pitchFamily="49" charset="-128"/>
              <a:ea typeface="ＤＦ平成ゴシック体W5" panose="020B0509000000000000" pitchFamily="49" charset="-128"/>
            </a:endParaRPr>
          </a:p>
        </p:txBody>
      </p:sp>
      <p:sp>
        <p:nvSpPr>
          <p:cNvPr id="60" name="正方形/長方形 59"/>
          <p:cNvSpPr/>
          <p:nvPr/>
        </p:nvSpPr>
        <p:spPr>
          <a:xfrm>
            <a:off x="1102389" y="1278284"/>
            <a:ext cx="4559027" cy="363176"/>
          </a:xfrm>
          <a:prstGeom prst="rect">
            <a:avLst/>
          </a:prstGeom>
        </p:spPr>
        <p:txBody>
          <a:bodyPr wrap="square">
            <a:spAutoFit/>
          </a:bodyPr>
          <a:lstStyle/>
          <a:p>
            <a:pPr algn="ctr">
              <a:lnSpc>
                <a:spcPct val="110000"/>
              </a:lnSpc>
              <a:spcBef>
                <a:spcPts val="450"/>
              </a:spcBef>
            </a:pPr>
            <a:r>
              <a:rPr lang="ja-JP" altLang="en-US" sz="1600" u="sng" dirty="0" smtClean="0">
                <a:solidFill>
                  <a:srgbClr val="3F3725"/>
                </a:solidFill>
                <a:latin typeface="HGP創英角ｺﾞｼｯｸUB" panose="020B0900000000000000" pitchFamily="50" charset="-128"/>
                <a:ea typeface="HGP創英角ｺﾞｼｯｸUB" panose="020B0900000000000000" pitchFamily="50" charset="-128"/>
              </a:rPr>
              <a:t>合意</a:t>
            </a:r>
            <a:r>
              <a:rPr lang="ja-JP" altLang="en-US" sz="1600" u="sng" dirty="0">
                <a:solidFill>
                  <a:srgbClr val="3F3725"/>
                </a:solidFill>
                <a:latin typeface="HGP創英角ｺﾞｼｯｸUB" panose="020B0900000000000000" pitchFamily="50" charset="-128"/>
                <a:ea typeface="HGP創英角ｺﾞｼｯｸUB" panose="020B0900000000000000" pitchFamily="50" charset="-128"/>
              </a:rPr>
              <a:t>形成　３つ</a:t>
            </a:r>
            <a:r>
              <a:rPr lang="ja-JP" altLang="en-US" sz="1600" u="sng" dirty="0" smtClean="0">
                <a:solidFill>
                  <a:srgbClr val="3F3725"/>
                </a:solidFill>
                <a:latin typeface="HGP創英角ｺﾞｼｯｸUB" panose="020B0900000000000000" pitchFamily="50" charset="-128"/>
                <a:ea typeface="HGP創英角ｺﾞｼｯｸUB" panose="020B0900000000000000" pitchFamily="50" charset="-128"/>
              </a:rPr>
              <a:t>のポイント</a:t>
            </a:r>
            <a:endParaRPr lang="en-US" altLang="ja-JP" sz="1600" u="sng" dirty="0">
              <a:solidFill>
                <a:srgbClr val="3F3725"/>
              </a:solidFill>
              <a:latin typeface="HGP創英角ｺﾞｼｯｸUB" panose="020B0900000000000000" pitchFamily="50" charset="-128"/>
              <a:ea typeface="HGP創英角ｺﾞｼｯｸUB" panose="020B0900000000000000" pitchFamily="50" charset="-128"/>
            </a:endParaRPr>
          </a:p>
        </p:txBody>
      </p:sp>
      <p:sp>
        <p:nvSpPr>
          <p:cNvPr id="102" name="テキスト ボックス 101"/>
          <p:cNvSpPr txBox="1"/>
          <p:nvPr/>
        </p:nvSpPr>
        <p:spPr>
          <a:xfrm>
            <a:off x="292680" y="3442724"/>
            <a:ext cx="3938899" cy="545790"/>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役員間で話し合い、</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総会等の議</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事、日時等を決めます。</a:t>
            </a:r>
            <a:endParaRPr lang="en-US" altLang="ja-JP" sz="11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spcBef>
                <a:spcPts val="450"/>
              </a:spcBef>
            </a:pPr>
            <a:r>
              <a:rPr lang="ja-JP" altLang="en-US" sz="1100" dirty="0">
                <a:solidFill>
                  <a:srgbClr val="3F3725"/>
                </a:solidFill>
                <a:latin typeface="ＤＦ平成ゴシック体W5" panose="020B0509000000000000" pitchFamily="49" charset="-128"/>
                <a:ea typeface="ＤＦ平成ゴシック体W5" panose="020B0509000000000000" pitchFamily="49" charset="-128"/>
              </a:rPr>
              <a:t>・</a:t>
            </a:r>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役員は総会</a:t>
            </a:r>
            <a:r>
              <a:rPr lang="ja-JP" altLang="en-US" sz="1100" dirty="0">
                <a:solidFill>
                  <a:srgbClr val="3F3725"/>
                </a:solidFill>
                <a:latin typeface="ＤＦ平成ゴシック体W5" panose="020B0509000000000000" pitchFamily="49" charset="-128"/>
                <a:ea typeface="ＤＦ平成ゴシック体W5" panose="020B0509000000000000" pitchFamily="49" charset="-128"/>
              </a:rPr>
              <a:t>等にはかる</a:t>
            </a:r>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事項の資料作成を行います。</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3" name="テキスト ボックス 102"/>
          <p:cNvSpPr txBox="1"/>
          <p:nvPr/>
        </p:nvSpPr>
        <p:spPr>
          <a:xfrm>
            <a:off x="263996" y="4089757"/>
            <a:ext cx="4192544" cy="545790"/>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構成員全員に</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総会等の</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開催を事前に書面でお知らせします。</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spcBef>
                <a:spcPts val="450"/>
              </a:spcBef>
            </a:pPr>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・欠席者からは委任状をもらいます。</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4" name="テキスト ボックス 103"/>
          <p:cNvSpPr txBox="1"/>
          <p:nvPr/>
        </p:nvSpPr>
        <p:spPr>
          <a:xfrm>
            <a:off x="276993" y="4846694"/>
            <a:ext cx="3011393" cy="295466"/>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総会</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等を開</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催します（毎年度１回以上）</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5" name="テキスト ボックス 104"/>
          <p:cNvSpPr txBox="1"/>
          <p:nvPr/>
        </p:nvSpPr>
        <p:spPr>
          <a:xfrm>
            <a:off x="289027" y="5349008"/>
            <a:ext cx="2183347" cy="1015663"/>
          </a:xfrm>
          <a:prstGeom prst="rect">
            <a:avLst/>
          </a:prstGeom>
          <a:noFill/>
        </p:spPr>
        <p:txBody>
          <a:bodyPr wrap="square" rtlCol="0">
            <a:spAutoFit/>
          </a:bodyPr>
          <a:lstStyle/>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・毎年度の活動計画</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・毎年度の実施</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状況</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報告</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収支決算</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・その他組織の運営に関する</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重要な事項 　　　</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6" name="テキスト ボックス 105"/>
          <p:cNvSpPr txBox="1"/>
          <p:nvPr/>
        </p:nvSpPr>
        <p:spPr>
          <a:xfrm>
            <a:off x="3545764" y="4810106"/>
            <a:ext cx="1662651" cy="464743"/>
          </a:xfrm>
          <a:prstGeom prst="rect">
            <a:avLst/>
          </a:prstGeom>
          <a:noFill/>
        </p:spPr>
        <p:txBody>
          <a:bodyPr wrap="square" rtlCol="0">
            <a:spAutoFit/>
          </a:bodyPr>
          <a:lstStyle/>
          <a:p>
            <a:pPr>
              <a:lnSpc>
                <a:spcPct val="110000"/>
              </a:lnSpc>
              <a:spcBef>
                <a:spcPts val="450"/>
              </a:spcBef>
            </a:pPr>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成立には構成員の　　過半数の出席が必要</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9" name="テキスト ボックス 108"/>
          <p:cNvSpPr txBox="1"/>
          <p:nvPr/>
        </p:nvSpPr>
        <p:spPr>
          <a:xfrm>
            <a:off x="2399749" y="5274652"/>
            <a:ext cx="1400464" cy="246221"/>
          </a:xfrm>
          <a:prstGeom prst="rect">
            <a:avLst/>
          </a:prstGeom>
          <a:noFill/>
        </p:spPr>
        <p:txBody>
          <a:bodyPr wrap="square" rtlCol="0">
            <a:spAutoFit/>
          </a:bodyPr>
          <a:lstStyle/>
          <a:p>
            <a:pPr algn="ctr">
              <a:lnSpc>
                <a:spcPts val="12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説明と質疑応答</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10" name="テキスト ボックス 109"/>
          <p:cNvSpPr txBox="1"/>
          <p:nvPr/>
        </p:nvSpPr>
        <p:spPr>
          <a:xfrm>
            <a:off x="263002" y="6849975"/>
            <a:ext cx="4453975" cy="481670"/>
          </a:xfrm>
          <a:prstGeom prst="rect">
            <a:avLst/>
          </a:prstGeom>
          <a:noFill/>
        </p:spPr>
        <p:txBody>
          <a:bodyPr wrap="square" rtlCol="0">
            <a:spAutoFit/>
          </a:bodyPr>
          <a:lstStyle/>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総会</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等</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で決まったことなどを議事録（メモ）にまとめます。</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100" dirty="0">
                <a:solidFill>
                  <a:srgbClr val="3F3725"/>
                </a:solidFill>
                <a:latin typeface="ＤＦ平成ゴシック体W5" panose="020B0509000000000000" pitchFamily="49" charset="-128"/>
                <a:ea typeface="ＤＦ平成ゴシック体W5" panose="020B0509000000000000" pitchFamily="49" charset="-128"/>
              </a:rPr>
              <a:t>・日時、場所、出席者数、議案、決定事項　など</a:t>
            </a:r>
            <a:endParaRPr lang="en-US" altLang="ja-JP" sz="11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11" name="テキスト ボックス 110"/>
          <p:cNvSpPr txBox="1"/>
          <p:nvPr/>
        </p:nvSpPr>
        <p:spPr>
          <a:xfrm>
            <a:off x="290634" y="7562218"/>
            <a:ext cx="3998093" cy="630942"/>
          </a:xfrm>
          <a:prstGeom prst="rect">
            <a:avLst/>
          </a:prstGeom>
          <a:noFill/>
        </p:spPr>
        <p:txBody>
          <a:bodyPr wrap="square" rtlCol="0">
            <a:spAutoFit/>
          </a:bodyPr>
          <a:lstStyle/>
          <a:p>
            <a:pPr>
              <a:spcBef>
                <a:spcPts val="450"/>
              </a:spcBef>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決定事項は説明資料とともに</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書面</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で構成員全員に配布又は回覧し</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、確実</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にお知らせ</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します。</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・欠席者にも必ずお知らせしましょう。</a:t>
            </a:r>
            <a:endParaRPr lang="en-US" altLang="ja-JP" sz="11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12" name="テキスト ボックス 111"/>
          <p:cNvSpPr txBox="1"/>
          <p:nvPr/>
        </p:nvSpPr>
        <p:spPr>
          <a:xfrm>
            <a:off x="263002" y="8413408"/>
            <a:ext cx="4146433" cy="295466"/>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活動に対する理解が得られ</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円滑な組織運営が可能に</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63" name="下矢印 62"/>
          <p:cNvSpPr/>
          <p:nvPr/>
        </p:nvSpPr>
        <p:spPr>
          <a:xfrm>
            <a:off x="2234672" y="3946334"/>
            <a:ext cx="684959" cy="144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0" name="下矢印 139"/>
          <p:cNvSpPr/>
          <p:nvPr/>
        </p:nvSpPr>
        <p:spPr>
          <a:xfrm>
            <a:off x="2234672" y="4616986"/>
            <a:ext cx="684959" cy="144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2" name="下矢印 141"/>
          <p:cNvSpPr/>
          <p:nvPr/>
        </p:nvSpPr>
        <p:spPr>
          <a:xfrm>
            <a:off x="2234671" y="6639856"/>
            <a:ext cx="684959" cy="144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角丸四角形 53"/>
          <p:cNvSpPr/>
          <p:nvPr/>
        </p:nvSpPr>
        <p:spPr>
          <a:xfrm>
            <a:off x="4000392" y="5460054"/>
            <a:ext cx="869133" cy="250684"/>
          </a:xfrm>
          <a:prstGeom prst="roundRect">
            <a:avLst>
              <a:gd name="adj" fmla="val 17336"/>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43" name="下矢印 142"/>
          <p:cNvSpPr/>
          <p:nvPr/>
        </p:nvSpPr>
        <p:spPr>
          <a:xfrm>
            <a:off x="2307876" y="7402101"/>
            <a:ext cx="684959" cy="144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6" name="下矢印 145"/>
          <p:cNvSpPr/>
          <p:nvPr/>
        </p:nvSpPr>
        <p:spPr>
          <a:xfrm>
            <a:off x="2279397" y="8213242"/>
            <a:ext cx="684959" cy="144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7" name="角丸四角形 146"/>
          <p:cNvSpPr/>
          <p:nvPr/>
        </p:nvSpPr>
        <p:spPr>
          <a:xfrm>
            <a:off x="186728" y="3403724"/>
            <a:ext cx="4959565" cy="5460606"/>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0" name="下矢印 149"/>
          <p:cNvSpPr/>
          <p:nvPr/>
        </p:nvSpPr>
        <p:spPr>
          <a:xfrm>
            <a:off x="5674447" y="4700499"/>
            <a:ext cx="535524" cy="194754"/>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1" name="テキスト ボックス 150"/>
          <p:cNvSpPr txBox="1"/>
          <p:nvPr/>
        </p:nvSpPr>
        <p:spPr>
          <a:xfrm>
            <a:off x="5287446" y="6561982"/>
            <a:ext cx="1408638" cy="313034"/>
          </a:xfrm>
          <a:prstGeom prst="rect">
            <a:avLst/>
          </a:prstGeom>
          <a:noFill/>
        </p:spPr>
        <p:txBody>
          <a:bodyPr wrap="square" rtlCol="0">
            <a:spAutoFit/>
          </a:bodyPr>
          <a:lstStyle/>
          <a:p>
            <a:pPr>
              <a:lnSpc>
                <a:spcPct val="110000"/>
              </a:lnSpc>
              <a:spcBef>
                <a:spcPts val="450"/>
              </a:spcBef>
            </a:pPr>
            <a:r>
              <a:rPr lang="ja-JP" altLang="en-US" sz="1400" dirty="0" smtClean="0">
                <a:solidFill>
                  <a:schemeClr val="bg1"/>
                </a:solidFill>
                <a:latin typeface="ＤＦ平成ゴシック体W5" panose="020B0509000000000000" pitchFamily="49" charset="-128"/>
                <a:ea typeface="ＤＦ平成ゴシック体W5" panose="020B0509000000000000" pitchFamily="49" charset="-128"/>
              </a:rPr>
              <a:t>トラブル発生</a:t>
            </a:r>
            <a:endParaRPr lang="en-US" altLang="ja-JP" sz="14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152" name="テキスト ボックス 151"/>
          <p:cNvSpPr txBox="1"/>
          <p:nvPr/>
        </p:nvSpPr>
        <p:spPr>
          <a:xfrm>
            <a:off x="5229023" y="7948058"/>
            <a:ext cx="1523622" cy="701731"/>
          </a:xfrm>
          <a:prstGeom prst="rect">
            <a:avLst/>
          </a:prstGeom>
          <a:noFill/>
        </p:spPr>
        <p:txBody>
          <a:bodyPr wrap="square" rtlCol="0">
            <a:spAutoFit/>
          </a:bodyPr>
          <a:lstStyle/>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最悪の場合</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交付金の返還に</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なるケースも･･･</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153" name="角丸四角形 152"/>
          <p:cNvSpPr/>
          <p:nvPr/>
        </p:nvSpPr>
        <p:spPr>
          <a:xfrm>
            <a:off x="263002" y="4791719"/>
            <a:ext cx="4796850" cy="1841559"/>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0" name="正方形/長方形 69"/>
          <p:cNvSpPr/>
          <p:nvPr/>
        </p:nvSpPr>
        <p:spPr>
          <a:xfrm>
            <a:off x="328222" y="1546653"/>
            <a:ext cx="6010509" cy="698140"/>
          </a:xfrm>
          <a:prstGeom prst="rect">
            <a:avLst/>
          </a:prstGeom>
        </p:spPr>
        <p:txBody>
          <a:bodyPr wrap="square">
            <a:spAutoFit/>
          </a:bodyPr>
          <a:lstStyle/>
          <a:p>
            <a:pPr>
              <a:lnSpc>
                <a:spcPct val="110000"/>
              </a:lnSpc>
              <a:spcBef>
                <a:spcPts val="450"/>
              </a:spcBef>
            </a:pP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１．活動内容</a:t>
            </a:r>
            <a:r>
              <a:rPr lang="ja-JP" altLang="en-US" sz="1600" dirty="0">
                <a:solidFill>
                  <a:srgbClr val="3F3725"/>
                </a:solidFill>
                <a:latin typeface="HGP創英角ｺﾞｼｯｸUB" panose="020B0900000000000000" pitchFamily="50" charset="-128"/>
                <a:ea typeface="HGP創英角ｺﾞｼｯｸUB" panose="020B0900000000000000" pitchFamily="50" charset="-128"/>
              </a:rPr>
              <a:t>について</a:t>
            </a: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毎年度話し合う　　　２．話し合い</a:t>
            </a:r>
            <a:r>
              <a:rPr lang="ja-JP" altLang="en-US" sz="1600" dirty="0">
                <a:solidFill>
                  <a:srgbClr val="3F3725"/>
                </a:solidFill>
                <a:latin typeface="HGP創英角ｺﾞｼｯｸUB" panose="020B0900000000000000" pitchFamily="50" charset="-128"/>
                <a:ea typeface="HGP創英角ｺﾞｼｯｸUB" panose="020B0900000000000000" pitchFamily="50" charset="-128"/>
              </a:rPr>
              <a:t>の記録を</a:t>
            </a: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作る</a:t>
            </a:r>
            <a:endParaRPr lang="en-US" altLang="ja-JP" sz="1600" dirty="0" smtClean="0">
              <a:solidFill>
                <a:srgbClr val="3F3725"/>
              </a:solidFill>
              <a:latin typeface="HGP創英角ｺﾞｼｯｸUB" panose="020B0900000000000000" pitchFamily="50" charset="-128"/>
              <a:ea typeface="HGP創英角ｺﾞｼｯｸUB" panose="020B0900000000000000" pitchFamily="50" charset="-128"/>
            </a:endParaRPr>
          </a:p>
          <a:p>
            <a:pPr>
              <a:lnSpc>
                <a:spcPct val="110000"/>
              </a:lnSpc>
              <a:spcBef>
                <a:spcPts val="450"/>
              </a:spcBef>
            </a:pP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３．決まった</a:t>
            </a:r>
            <a:r>
              <a:rPr lang="ja-JP" altLang="en-US" sz="1600" dirty="0">
                <a:solidFill>
                  <a:srgbClr val="3F3725"/>
                </a:solidFill>
                <a:latin typeface="HGP創英角ｺﾞｼｯｸUB" panose="020B0900000000000000" pitchFamily="50" charset="-128"/>
                <a:ea typeface="HGP創英角ｺﾞｼｯｸUB" panose="020B0900000000000000" pitchFamily="50" charset="-128"/>
              </a:rPr>
              <a:t>内容</a:t>
            </a: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は書面で全員にお知らせ</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57" name="テキスト ボックス 156"/>
          <p:cNvSpPr txBox="1"/>
          <p:nvPr/>
        </p:nvSpPr>
        <p:spPr>
          <a:xfrm>
            <a:off x="5096232" y="3445644"/>
            <a:ext cx="1671078" cy="498598"/>
          </a:xfrm>
          <a:prstGeom prst="rect">
            <a:avLst/>
          </a:prstGeom>
          <a:noFill/>
        </p:spPr>
        <p:txBody>
          <a:bodyPr wrap="square" rtlCol="0">
            <a:spAutoFit/>
          </a:bodyPr>
          <a:lstStyle/>
          <a:p>
            <a:pPr algn="ct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もし合意形成が</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不十分だったら･･･</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7" name="テキスト ボックス 106"/>
          <p:cNvSpPr txBox="1"/>
          <p:nvPr/>
        </p:nvSpPr>
        <p:spPr>
          <a:xfrm>
            <a:off x="3843012" y="5431360"/>
            <a:ext cx="1206461" cy="295466"/>
          </a:xfrm>
          <a:prstGeom prst="rect">
            <a:avLst/>
          </a:prstGeom>
          <a:noFill/>
        </p:spPr>
        <p:txBody>
          <a:bodyPr wrap="square" rtlCol="0">
            <a:spAutoFit/>
          </a:bodyPr>
          <a:lstStyle/>
          <a:p>
            <a:pPr algn="ctr">
              <a:lnSpc>
                <a:spcPct val="110000"/>
              </a:lnSpc>
              <a:spcBef>
                <a:spcPts val="450"/>
              </a:spcBef>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議　決</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770" b="32513"/>
          <a:stretch/>
        </p:blipFill>
        <p:spPr>
          <a:xfrm>
            <a:off x="5997083" y="4059469"/>
            <a:ext cx="437432" cy="592636"/>
          </a:xfrm>
          <a:prstGeom prst="rect">
            <a:avLst/>
          </a:prstGeom>
        </p:spPr>
      </p:pic>
      <p:pic>
        <p:nvPicPr>
          <p:cNvPr id="4" name="図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9500" l="536" r="98929">
                        <a14:foregroundMark x1="33214" y1="8800" x2="33214" y2="8800"/>
                        <a14:foregroundMark x1="79643" y1="16900" x2="79643" y2="16900"/>
                        <a14:foregroundMark x1="91429" y1="36400" x2="91429" y2="36400"/>
                        <a14:foregroundMark x1="36786" y1="64200" x2="36786" y2="64200"/>
                        <a14:foregroundMark x1="61786" y1="62300" x2="61786" y2="62300"/>
                        <a14:foregroundMark x1="67321" y1="61800" x2="67321" y2="61800"/>
                        <a14:foregroundMark x1="23214" y1="71600" x2="23214" y2="71600"/>
                        <a14:foregroundMark x1="18214" y1="74700" x2="18214" y2="74700"/>
                        <a14:foregroundMark x1="13036" y1="78700" x2="13036" y2="79200"/>
                        <a14:foregroundMark x1="7679" y1="86600" x2="7679" y2="86600"/>
                        <a14:foregroundMark x1="20536" y1="78900" x2="20536" y2="78900"/>
                        <a14:foregroundMark x1="20000" y1="85800" x2="20000" y2="85800"/>
                        <a14:foregroundMark x1="24286" y1="90000" x2="24286" y2="90000"/>
                        <a14:foregroundMark x1="32321" y1="92600" x2="32321" y2="92600"/>
                        <a14:foregroundMark x1="37143" y1="94200" x2="37143" y2="94200"/>
                        <a14:foregroundMark x1="40179" y1="90900" x2="40179" y2="90900"/>
                        <a14:foregroundMark x1="41607" y1="84500" x2="41607" y2="84500"/>
                        <a14:foregroundMark x1="40714" y1="78000" x2="40714" y2="78000"/>
                        <a14:foregroundMark x1="40714" y1="73500" x2="40714" y2="73500"/>
                        <a14:foregroundMark x1="41429" y1="68600" x2="41429" y2="68600"/>
                        <a14:foregroundMark x1="41429" y1="65400" x2="41429" y2="65400"/>
                        <a14:foregroundMark x1="31786" y1="73000" x2="31786" y2="73000"/>
                        <a14:foregroundMark x1="31429" y1="83100" x2="31429" y2="83100"/>
                        <a14:foregroundMark x1="31786" y1="83100" x2="31786" y2="83100"/>
                        <a14:foregroundMark x1="30000" y1="78400" x2="30000" y2="78400"/>
                        <a14:foregroundMark x1="37500" y1="83900" x2="37500" y2="83900"/>
                        <a14:foregroundMark x1="36250" y1="86600" x2="36250" y2="86600"/>
                        <a14:foregroundMark x1="29286" y1="87500" x2="29286" y2="87500"/>
                        <a14:foregroundMark x1="25179" y1="83100" x2="25179" y2="83100"/>
                        <a14:foregroundMark x1="35000" y1="79900" x2="35000" y2="79900"/>
                        <a14:foregroundMark x1="36250" y1="71500" x2="36250" y2="71500"/>
                        <a14:foregroundMark x1="35000" y1="68900" x2="35000" y2="68900"/>
                        <a14:foregroundMark x1="32321" y1="66700" x2="32321" y2="66700"/>
                        <a14:backgroundMark x1="22321" y1="65200" x2="22321" y2="65200"/>
                        <a14:backgroundMark x1="12679" y1="67700" x2="12679" y2="67700"/>
                        <a14:backgroundMark x1="4821" y1="74500" x2="4821" y2="74500"/>
                        <a14:backgroundMark x1="3929" y1="80200" x2="3929" y2="80200"/>
                      </a14:backgroundRemoval>
                    </a14:imgEffect>
                  </a14:imgLayer>
                </a14:imgProps>
              </a:ext>
              <a:ext uri="{28A0092B-C50C-407E-A947-70E740481C1C}">
                <a14:useLocalDpi xmlns:a14="http://schemas.microsoft.com/office/drawing/2010/main" val="0"/>
              </a:ext>
            </a:extLst>
          </a:blip>
          <a:srcRect l="2415" r="1" b="17001"/>
          <a:stretch/>
        </p:blipFill>
        <p:spPr>
          <a:xfrm>
            <a:off x="5477130" y="4046836"/>
            <a:ext cx="401270" cy="609448"/>
          </a:xfrm>
          <a:prstGeom prst="rect">
            <a:avLst/>
          </a:prstGeom>
        </p:spPr>
      </p:pic>
      <p:sp>
        <p:nvSpPr>
          <p:cNvPr id="59" name="下矢印 58"/>
          <p:cNvSpPr/>
          <p:nvPr/>
        </p:nvSpPr>
        <p:spPr>
          <a:xfrm>
            <a:off x="5692092" y="7585679"/>
            <a:ext cx="535524" cy="194754"/>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下矢印 60"/>
          <p:cNvSpPr/>
          <p:nvPr/>
        </p:nvSpPr>
        <p:spPr>
          <a:xfrm>
            <a:off x="5701719" y="6181322"/>
            <a:ext cx="535524" cy="194754"/>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65" name="図 64"/>
          <p:cNvPicPr>
            <a:picLocks noChangeAspect="1"/>
          </p:cNvPicPr>
          <p:nvPr/>
        </p:nvPicPr>
        <p:blipFill rotWithShape="1">
          <a:blip r:embed="rId7" cstate="print">
            <a:extLst>
              <a:ext uri="{28A0092B-C50C-407E-A947-70E740481C1C}">
                <a14:useLocalDpi xmlns:a14="http://schemas.microsoft.com/office/drawing/2010/main" val="0"/>
              </a:ext>
            </a:extLst>
          </a:blip>
          <a:srcRect l="770" b="32513"/>
          <a:stretch/>
        </p:blipFill>
        <p:spPr>
          <a:xfrm>
            <a:off x="5705950" y="5346757"/>
            <a:ext cx="513705" cy="695972"/>
          </a:xfrm>
          <a:prstGeom prst="rect">
            <a:avLst/>
          </a:prstGeom>
        </p:spPr>
      </p:pic>
      <p:sp>
        <p:nvSpPr>
          <p:cNvPr id="67" name="雲形吹き出し 66"/>
          <p:cNvSpPr/>
          <p:nvPr/>
        </p:nvSpPr>
        <p:spPr>
          <a:xfrm>
            <a:off x="5209149" y="5247896"/>
            <a:ext cx="546396" cy="472328"/>
          </a:xfrm>
          <a:prstGeom prst="cloudCallout">
            <a:avLst>
              <a:gd name="adj1" fmla="val 34270"/>
              <a:gd name="adj2" fmla="val 50695"/>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p:cNvPicPr>
            <a:picLocks noChangeAspect="1"/>
          </p:cNvPicPr>
          <p:nvPr/>
        </p:nvPicPr>
        <p:blipFill rotWithShape="1">
          <a:blip r:embed="rId8" cstate="print">
            <a:extLst>
              <a:ext uri="{28A0092B-C50C-407E-A947-70E740481C1C}">
                <a14:useLocalDpi xmlns:a14="http://schemas.microsoft.com/office/drawing/2010/main" val="0"/>
              </a:ext>
            </a:extLst>
          </a:blip>
          <a:srcRect l="-1" t="16836" r="-1340" b="30728"/>
          <a:stretch/>
        </p:blipFill>
        <p:spPr>
          <a:xfrm>
            <a:off x="2520567" y="5936063"/>
            <a:ext cx="1224488" cy="627241"/>
          </a:xfrm>
          <a:prstGeom prst="rect">
            <a:avLst/>
          </a:prstGeom>
        </p:spPr>
      </p:pic>
      <p:pic>
        <p:nvPicPr>
          <p:cNvPr id="72" name="図 71"/>
          <p:cNvPicPr>
            <a:picLocks noChangeAspect="1"/>
          </p:cNvPicPr>
          <p:nvPr/>
        </p:nvPicPr>
        <p:blipFill rotWithShape="1">
          <a:blip r:embed="rId9" cstate="print">
            <a:extLst>
              <a:ext uri="{28A0092B-C50C-407E-A947-70E740481C1C}">
                <a14:useLocalDpi xmlns:a14="http://schemas.microsoft.com/office/drawing/2010/main" val="0"/>
              </a:ext>
            </a:extLst>
          </a:blip>
          <a:srcRect l="24619" t="17974" r="22503" b="45857"/>
          <a:stretch/>
        </p:blipFill>
        <p:spPr>
          <a:xfrm>
            <a:off x="4261304" y="3435402"/>
            <a:ext cx="828598" cy="561101"/>
          </a:xfrm>
          <a:prstGeom prst="roundRect">
            <a:avLst>
              <a:gd name="adj" fmla="val 8594"/>
            </a:avLst>
          </a:prstGeom>
          <a:solidFill>
            <a:srgbClr val="FFFFFF">
              <a:shade val="85000"/>
            </a:srgbClr>
          </a:solidFill>
          <a:ln>
            <a:noFill/>
          </a:ln>
          <a:effectLst/>
        </p:spPr>
      </p:pic>
      <p:pic>
        <p:nvPicPr>
          <p:cNvPr id="73" name="図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1956" y="6684057"/>
            <a:ext cx="759802" cy="547057"/>
          </a:xfrm>
          <a:prstGeom prst="roundRect">
            <a:avLst>
              <a:gd name="adj" fmla="val 8594"/>
            </a:avLst>
          </a:prstGeom>
          <a:solidFill>
            <a:srgbClr val="FFFFFF">
              <a:shade val="85000"/>
            </a:srgbClr>
          </a:solidFill>
          <a:ln>
            <a:noFill/>
          </a:ln>
          <a:effectLst/>
        </p:spPr>
      </p:pic>
      <p:sp>
        <p:nvSpPr>
          <p:cNvPr id="74" name="テキスト ボックス 73"/>
          <p:cNvSpPr txBox="1"/>
          <p:nvPr/>
        </p:nvSpPr>
        <p:spPr>
          <a:xfrm rot="16667137">
            <a:off x="4616450" y="6608223"/>
            <a:ext cx="338554" cy="459267"/>
          </a:xfrm>
          <a:prstGeom prst="rect">
            <a:avLst/>
          </a:prstGeom>
          <a:noFill/>
        </p:spPr>
        <p:txBody>
          <a:bodyPr vert="vert" wrap="square" rtlCol="0">
            <a:spAutoFit/>
          </a:bodyPr>
          <a:lstStyle/>
          <a:p>
            <a:r>
              <a:rPr kumimoji="1" lang="ja-JP" altLang="en-US" sz="500" dirty="0" smtClean="0"/>
              <a:t>総会の</a:t>
            </a:r>
            <a:endParaRPr kumimoji="1" lang="en-US" altLang="ja-JP" sz="500" dirty="0" smtClean="0"/>
          </a:p>
          <a:p>
            <a:r>
              <a:rPr lang="ja-JP" altLang="en-US" sz="500" dirty="0"/>
              <a:t>議事録</a:t>
            </a:r>
            <a:endParaRPr kumimoji="1" lang="ja-JP" altLang="en-US" sz="500" dirty="0"/>
          </a:p>
        </p:txBody>
      </p:sp>
      <p:sp>
        <p:nvSpPr>
          <p:cNvPr id="75" name="テキスト ボックス 74"/>
          <p:cNvSpPr txBox="1"/>
          <p:nvPr/>
        </p:nvSpPr>
        <p:spPr>
          <a:xfrm rot="334479">
            <a:off x="4502123" y="7490088"/>
            <a:ext cx="492443" cy="765022"/>
          </a:xfrm>
          <a:prstGeom prst="rect">
            <a:avLst/>
          </a:prstGeom>
          <a:noFill/>
        </p:spPr>
        <p:txBody>
          <a:bodyPr vert="eaVert" wrap="square" rtlCol="0">
            <a:spAutoFit/>
          </a:bodyPr>
          <a:lstStyle/>
          <a:p>
            <a:r>
              <a:rPr kumimoji="1" lang="ja-JP" altLang="en-US" sz="500" dirty="0" smtClean="0"/>
              <a:t>○月○日の</a:t>
            </a:r>
            <a:endParaRPr kumimoji="1" lang="en-US" altLang="ja-JP" sz="500" dirty="0" smtClean="0"/>
          </a:p>
          <a:p>
            <a:r>
              <a:rPr lang="ja-JP" altLang="en-US" sz="500" dirty="0"/>
              <a:t>　</a:t>
            </a:r>
            <a:r>
              <a:rPr lang="ja-JP" altLang="en-US" sz="500" dirty="0" smtClean="0"/>
              <a:t>　　　</a:t>
            </a:r>
            <a:r>
              <a:rPr kumimoji="1" lang="ja-JP" altLang="en-US" sz="500" dirty="0" smtClean="0"/>
              <a:t>総会について</a:t>
            </a:r>
            <a:endParaRPr kumimoji="1" lang="en-US" altLang="ja-JP" sz="500" dirty="0" smtClean="0"/>
          </a:p>
          <a:p>
            <a:r>
              <a:rPr lang="ja-JP" altLang="en-US" sz="500" dirty="0" smtClean="0"/>
              <a:t>・議事録</a:t>
            </a:r>
            <a:endParaRPr lang="en-US" altLang="ja-JP" sz="500" dirty="0" smtClean="0"/>
          </a:p>
          <a:p>
            <a:r>
              <a:rPr kumimoji="1" lang="ja-JP" altLang="en-US" sz="500" dirty="0" smtClean="0"/>
              <a:t>・合意内容</a:t>
            </a:r>
            <a:endParaRPr kumimoji="1" lang="en-US" altLang="ja-JP" sz="500" dirty="0" smtClean="0"/>
          </a:p>
        </p:txBody>
      </p:sp>
      <p:pic>
        <p:nvPicPr>
          <p:cNvPr id="76" name="図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80236" y="4060246"/>
            <a:ext cx="608639" cy="665179"/>
          </a:xfrm>
          <a:prstGeom prst="rect">
            <a:avLst/>
          </a:prstGeom>
        </p:spPr>
      </p:pic>
      <p:sp>
        <p:nvSpPr>
          <p:cNvPr id="77" name="テキスト ボックス 76"/>
          <p:cNvSpPr txBox="1"/>
          <p:nvPr/>
        </p:nvSpPr>
        <p:spPr>
          <a:xfrm rot="334479">
            <a:off x="4391743" y="4064964"/>
            <a:ext cx="553998" cy="765022"/>
          </a:xfrm>
          <a:prstGeom prst="rect">
            <a:avLst/>
          </a:prstGeom>
          <a:noFill/>
        </p:spPr>
        <p:txBody>
          <a:bodyPr vert="eaVert" wrap="square" rtlCol="0">
            <a:spAutoFit/>
          </a:bodyPr>
          <a:lstStyle/>
          <a:p>
            <a:r>
              <a:rPr kumimoji="1" lang="ja-JP" altLang="en-US" sz="600" dirty="0" smtClean="0"/>
              <a:t>○月○日の</a:t>
            </a:r>
            <a:endParaRPr kumimoji="1" lang="en-US" altLang="ja-JP" sz="600" dirty="0" smtClean="0"/>
          </a:p>
          <a:p>
            <a:r>
              <a:rPr lang="ja-JP" altLang="en-US" sz="600" dirty="0"/>
              <a:t>　</a:t>
            </a:r>
            <a:r>
              <a:rPr lang="ja-JP" altLang="en-US" sz="600" dirty="0" smtClean="0"/>
              <a:t>　　</a:t>
            </a:r>
            <a:r>
              <a:rPr kumimoji="1" lang="ja-JP" altLang="en-US" sz="600" dirty="0" smtClean="0"/>
              <a:t>総会について</a:t>
            </a:r>
            <a:endParaRPr kumimoji="1" lang="en-US" altLang="ja-JP" sz="600" dirty="0" smtClean="0"/>
          </a:p>
          <a:p>
            <a:r>
              <a:rPr lang="ja-JP" altLang="en-US" sz="600" dirty="0" smtClean="0"/>
              <a:t>・議事</a:t>
            </a:r>
            <a:endParaRPr lang="en-US" altLang="ja-JP" sz="600" dirty="0" smtClean="0"/>
          </a:p>
          <a:p>
            <a:r>
              <a:rPr lang="ja-JP" altLang="en-US" sz="600" dirty="0" smtClean="0"/>
              <a:t>・出欠</a:t>
            </a:r>
            <a:endParaRPr lang="en-US" altLang="ja-JP" sz="600" dirty="0" smtClean="0"/>
          </a:p>
        </p:txBody>
      </p:sp>
      <p:pic>
        <p:nvPicPr>
          <p:cNvPr id="10" name="図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034738" y="5847875"/>
            <a:ext cx="799043" cy="411507"/>
          </a:xfrm>
          <a:prstGeom prst="rect">
            <a:avLst/>
          </a:prstGeom>
        </p:spPr>
      </p:pic>
      <p:sp>
        <p:nvSpPr>
          <p:cNvPr id="64" name="右矢印 63"/>
          <p:cNvSpPr/>
          <p:nvPr/>
        </p:nvSpPr>
        <p:spPr>
          <a:xfrm>
            <a:off x="2507322" y="5390185"/>
            <a:ext cx="1290945" cy="598674"/>
          </a:xfrm>
          <a:prstGeom prst="rightArrow">
            <a:avLst>
              <a:gd name="adj1" fmla="val 63135"/>
              <a:gd name="adj2" fmla="val 25152"/>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ＤＦ平成ゴシック体W5" panose="020B0509000000000000" pitchFamily="49" charset="-128"/>
                <a:ea typeface="ＤＦ平成ゴシック体W5" panose="020B0509000000000000" pitchFamily="49" charset="-128"/>
              </a:rPr>
              <a:t>話し合い</a:t>
            </a:r>
            <a:endParaRPr kumimoji="1" lang="ja-JP" altLang="en-US" sz="1200" dirty="0">
              <a:latin typeface="ＤＦ平成ゴシック体W5" panose="020B0509000000000000" pitchFamily="49" charset="-128"/>
              <a:ea typeface="ＤＦ平成ゴシック体W5" panose="020B0509000000000000" pitchFamily="49" charset="-128"/>
            </a:endParaRPr>
          </a:p>
        </p:txBody>
      </p:sp>
      <p:pic>
        <p:nvPicPr>
          <p:cNvPr id="11" name="図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330463" y="8229542"/>
            <a:ext cx="901318" cy="580449"/>
          </a:xfrm>
          <a:prstGeom prst="rect">
            <a:avLst/>
          </a:prstGeom>
        </p:spPr>
      </p:pic>
      <p:sp>
        <p:nvSpPr>
          <p:cNvPr id="78" name="テキスト ボックス 77"/>
          <p:cNvSpPr txBox="1"/>
          <p:nvPr/>
        </p:nvSpPr>
        <p:spPr>
          <a:xfrm>
            <a:off x="289578" y="2209823"/>
            <a:ext cx="6370639" cy="566309"/>
          </a:xfrm>
          <a:prstGeom prst="rect">
            <a:avLst/>
          </a:prstGeom>
          <a:noFill/>
        </p:spPr>
        <p:txBody>
          <a:bodyPr wrap="square" rtlCol="0">
            <a:spAutoFit/>
          </a:bodyPr>
          <a:lstStyle/>
          <a:p>
            <a:pPr>
              <a:lnSpc>
                <a:spcPct val="110000"/>
              </a:lnSpc>
            </a:pPr>
            <a:r>
              <a:rPr lang="ja-JP" altLang="en-US" sz="1400" dirty="0">
                <a:latin typeface="ＤＦ平成ゴシック体W5" panose="020B0509000000000000" pitchFamily="49" charset="-128"/>
                <a:ea typeface="ＤＦ平成ゴシック体W5" panose="020B0509000000000000" pitchFamily="49" charset="-128"/>
              </a:rPr>
              <a:t>○複数の集落等の協定による「広域活動組織」では、運営委員会の合意形成に加えて、協定に参加する集落等でも合意形成を図りましょう。</a:t>
            </a:r>
            <a:endParaRPr lang="en-US" altLang="ja-JP" sz="1400" dirty="0">
              <a:latin typeface="ＤＦ平成ゴシック体W5" panose="020B0509000000000000" pitchFamily="49" charset="-128"/>
              <a:ea typeface="ＤＦ平成ゴシック体W5" panose="020B0509000000000000" pitchFamily="49" charset="-128"/>
            </a:endParaRPr>
          </a:p>
        </p:txBody>
      </p:sp>
      <p:sp>
        <p:nvSpPr>
          <p:cNvPr id="95" name="テキスト ボックス 94"/>
          <p:cNvSpPr txBox="1"/>
          <p:nvPr/>
        </p:nvSpPr>
        <p:spPr>
          <a:xfrm>
            <a:off x="445199" y="172956"/>
            <a:ext cx="5622225" cy="481863"/>
          </a:xfrm>
          <a:prstGeom prst="rect">
            <a:avLst/>
          </a:prstGeom>
          <a:noFill/>
        </p:spPr>
        <p:txBody>
          <a:bodyPr wrap="square" rtlCol="0">
            <a:spAutoFit/>
          </a:bodyPr>
          <a:lstStyle/>
          <a:p>
            <a:pPr>
              <a:lnSpc>
                <a:spcPct val="150000"/>
              </a:lnSpc>
            </a:pPr>
            <a:r>
              <a:rPr lang="ja-JP" altLang="en-US" sz="2000" dirty="0">
                <a:latin typeface="HGP創英角ｺﾞｼｯｸUB" panose="020B0900000000000000" pitchFamily="50" charset="-128"/>
                <a:ea typeface="HGP創英角ｺﾞｼｯｸUB" panose="020B0900000000000000" pitchFamily="50" charset="-128"/>
              </a:rPr>
              <a:t>１　　構成員の合意形成をしっかり行いましょう</a:t>
            </a:r>
            <a:endParaRPr lang="en-US" altLang="ja-JP" sz="2000" dirty="0">
              <a:latin typeface="HGP創英角ｺﾞｼｯｸUB" panose="020B0900000000000000" pitchFamily="50" charset="-128"/>
              <a:ea typeface="HGP創英角ｺﾞｼｯｸUB" panose="020B0900000000000000" pitchFamily="50" charset="-128"/>
            </a:endParaRPr>
          </a:p>
        </p:txBody>
      </p:sp>
      <p:pic>
        <p:nvPicPr>
          <p:cNvPr id="82" name="図 8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95137" y="130632"/>
            <a:ext cx="383040" cy="504000"/>
          </a:xfrm>
          <a:prstGeom prst="rect">
            <a:avLst/>
          </a:prstGeom>
        </p:spPr>
      </p:pic>
      <p:pic>
        <p:nvPicPr>
          <p:cNvPr id="83" name="図 8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9933766">
            <a:off x="4203461" y="7992287"/>
            <a:ext cx="325682" cy="428529"/>
          </a:xfrm>
          <a:prstGeom prst="rect">
            <a:avLst/>
          </a:prstGeom>
        </p:spPr>
      </p:pic>
      <p:pic>
        <p:nvPicPr>
          <p:cNvPr id="7" name="図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295038">
            <a:off x="5151165" y="4007325"/>
            <a:ext cx="426654" cy="556505"/>
          </a:xfrm>
          <a:prstGeom prst="rect">
            <a:avLst/>
          </a:prstGeom>
        </p:spPr>
      </p:pic>
      <p:pic>
        <p:nvPicPr>
          <p:cNvPr id="8" name="図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435505">
            <a:off x="6335616" y="3988797"/>
            <a:ext cx="357717" cy="492271"/>
          </a:xfrm>
          <a:prstGeom prst="rect">
            <a:avLst/>
          </a:prstGeom>
        </p:spPr>
      </p:pic>
      <p:pic>
        <p:nvPicPr>
          <p:cNvPr id="12" name="図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03651" y="5242670"/>
            <a:ext cx="413750" cy="416527"/>
          </a:xfrm>
          <a:prstGeom prst="rect">
            <a:avLst/>
          </a:prstGeom>
        </p:spPr>
      </p:pic>
      <p:pic>
        <p:nvPicPr>
          <p:cNvPr id="13" name="図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19655" y="8199340"/>
            <a:ext cx="638713" cy="647344"/>
          </a:xfrm>
          <a:prstGeom prst="rect">
            <a:avLst/>
          </a:prstGeom>
        </p:spPr>
      </p:pic>
      <p:sp>
        <p:nvSpPr>
          <p:cNvPr id="79" name="下矢印 78"/>
          <p:cNvSpPr/>
          <p:nvPr/>
        </p:nvSpPr>
        <p:spPr>
          <a:xfrm rot="5400000">
            <a:off x="3300422" y="4966175"/>
            <a:ext cx="300774" cy="132571"/>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正方形/長方形 5"/>
          <p:cNvSpPr/>
          <p:nvPr/>
        </p:nvSpPr>
        <p:spPr>
          <a:xfrm>
            <a:off x="5377773" y="4975523"/>
            <a:ext cx="1107996" cy="461665"/>
          </a:xfrm>
          <a:prstGeom prst="rect">
            <a:avLst/>
          </a:prstGeom>
        </p:spPr>
        <p:txBody>
          <a:bodyPr wrap="none">
            <a:spAutoFit/>
          </a:bodyPr>
          <a:lstStyle/>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不透明</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な運営</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87" name="正方形/長方形 86"/>
          <p:cNvSpPr/>
          <p:nvPr/>
        </p:nvSpPr>
        <p:spPr>
          <a:xfrm>
            <a:off x="5300829" y="7027795"/>
            <a:ext cx="1261884" cy="461665"/>
          </a:xfrm>
          <a:prstGeom prst="rect">
            <a:avLst/>
          </a:prstGeom>
        </p:spPr>
        <p:txBody>
          <a:bodyPr wrap="none">
            <a:spAutoFit/>
          </a:bodyPr>
          <a:lstStyle/>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不正や揉めごと</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の発生など</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3" name="スライド番号プレースホルダー 2"/>
          <p:cNvSpPr>
            <a:spLocks noGrp="1"/>
          </p:cNvSpPr>
          <p:nvPr>
            <p:ph type="sldNum" sz="quarter" idx="12"/>
          </p:nvPr>
        </p:nvSpPr>
        <p:spPr>
          <a:xfrm>
            <a:off x="5290687" y="8760115"/>
            <a:ext cx="1543050" cy="486833"/>
          </a:xfrm>
        </p:spPr>
        <p:txBody>
          <a:bodyPr/>
          <a:lstStyle/>
          <a:p>
            <a:fld id="{2118E7E2-39DB-49E1-B837-A3674C696B69}" type="slidenum">
              <a:rPr lang="ja-JP" altLang="en-US" smtClean="0"/>
              <a:pPr/>
              <a:t>2</a:t>
            </a:fld>
            <a:endParaRPr lang="ja-JP" altLang="en-US" dirty="0"/>
          </a:p>
        </p:txBody>
      </p:sp>
    </p:spTree>
    <p:extLst>
      <p:ext uri="{BB962C8B-B14F-4D97-AF65-F5344CB8AC3E}">
        <p14:creationId xmlns:p14="http://schemas.microsoft.com/office/powerpoint/2010/main" val="2250583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85"/>
          <p:cNvSpPr/>
          <p:nvPr/>
        </p:nvSpPr>
        <p:spPr>
          <a:xfrm>
            <a:off x="56487" y="65219"/>
            <a:ext cx="6745061" cy="371678"/>
          </a:xfrm>
          <a:prstGeom prst="roundRect">
            <a:avLst>
              <a:gd name="adj" fmla="val 50000"/>
            </a:avLst>
          </a:prstGeom>
          <a:solidFill>
            <a:srgbClr val="FFC000">
              <a:alpha val="20000"/>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 name="角丸四角形 92"/>
          <p:cNvSpPr/>
          <p:nvPr/>
        </p:nvSpPr>
        <p:spPr>
          <a:xfrm>
            <a:off x="697832" y="7402900"/>
            <a:ext cx="4906896" cy="362515"/>
          </a:xfrm>
          <a:prstGeom prst="roundRect">
            <a:avLst>
              <a:gd name="adj" fmla="val 17336"/>
            </a:avLst>
          </a:prstGeom>
          <a:solidFill>
            <a:srgbClr val="FF66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角丸四角形 43"/>
          <p:cNvSpPr/>
          <p:nvPr/>
        </p:nvSpPr>
        <p:spPr>
          <a:xfrm>
            <a:off x="204300" y="499865"/>
            <a:ext cx="6525058" cy="684240"/>
          </a:xfrm>
          <a:prstGeom prst="roundRect">
            <a:avLst>
              <a:gd name="adj" fmla="val 17336"/>
            </a:avLst>
          </a:prstGeom>
          <a:solidFill>
            <a:srgbClr val="8BCD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2" name="テキスト ボックス 1"/>
          <p:cNvSpPr txBox="1"/>
          <p:nvPr/>
        </p:nvSpPr>
        <p:spPr>
          <a:xfrm>
            <a:off x="38091" y="88147"/>
            <a:ext cx="6875196" cy="363176"/>
          </a:xfrm>
          <a:prstGeom prst="rect">
            <a:avLst/>
          </a:prstGeom>
          <a:noFill/>
        </p:spPr>
        <p:txBody>
          <a:bodyPr wrap="square" rtlCol="0">
            <a:spAutoFit/>
          </a:bodyPr>
          <a:lstStyle/>
          <a:p>
            <a:pPr algn="ctr">
              <a:lnSpc>
                <a:spcPct val="110000"/>
              </a:lnSpc>
              <a:spcBef>
                <a:spcPts val="450"/>
              </a:spcBef>
            </a:pP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（２）広域活動組織での合意形成（運営委員会＋</a:t>
            </a:r>
            <a:r>
              <a:rPr lang="ja-JP" altLang="en-US" sz="1600" dirty="0">
                <a:latin typeface="HGP創英角ｺﾞｼｯｸUB" panose="020B0900000000000000" pitchFamily="50" charset="-128"/>
                <a:ea typeface="HGP創英角ｺﾞｼｯｸUB" panose="020B0900000000000000" pitchFamily="50" charset="-128"/>
              </a:rPr>
              <a:t>参加</a:t>
            </a:r>
            <a:r>
              <a:rPr lang="ja-JP" altLang="en-US" sz="1600" dirty="0" smtClean="0">
                <a:solidFill>
                  <a:srgbClr val="3F3725"/>
                </a:solidFill>
                <a:latin typeface="HGP創英角ｺﾞｼｯｸUB" panose="020B0900000000000000" pitchFamily="50" charset="-128"/>
                <a:ea typeface="HGP創英角ｺﾞｼｯｸUB" panose="020B0900000000000000" pitchFamily="50" charset="-128"/>
              </a:rPr>
              <a:t>集落の合意形成）</a:t>
            </a:r>
            <a:endParaRPr lang="en-US" altLang="ja-JP" sz="1600" dirty="0" smtClean="0">
              <a:solidFill>
                <a:srgbClr val="3F3725"/>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330252" y="6839603"/>
            <a:ext cx="3645242" cy="470584"/>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320127" y="6180679"/>
            <a:ext cx="3651980" cy="630833"/>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318140" y="5516036"/>
            <a:ext cx="3646464" cy="535970"/>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角丸四角形 8"/>
          <p:cNvSpPr/>
          <p:nvPr/>
        </p:nvSpPr>
        <p:spPr>
          <a:xfrm>
            <a:off x="3879586" y="4200031"/>
            <a:ext cx="934425" cy="1013903"/>
          </a:xfrm>
          <a:prstGeom prst="roundRect">
            <a:avLst>
              <a:gd name="adj" fmla="val 11997"/>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角丸四角形 9"/>
          <p:cNvSpPr/>
          <p:nvPr/>
        </p:nvSpPr>
        <p:spPr>
          <a:xfrm>
            <a:off x="339745" y="4187257"/>
            <a:ext cx="2226814" cy="1026677"/>
          </a:xfrm>
          <a:prstGeom prst="roundRect">
            <a:avLst>
              <a:gd name="adj" fmla="val 5153"/>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角丸四角形 10"/>
          <p:cNvSpPr/>
          <p:nvPr/>
        </p:nvSpPr>
        <p:spPr>
          <a:xfrm>
            <a:off x="292766" y="3598100"/>
            <a:ext cx="3787948" cy="258746"/>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角丸四角形 11"/>
          <p:cNvSpPr/>
          <p:nvPr/>
        </p:nvSpPr>
        <p:spPr>
          <a:xfrm>
            <a:off x="292745" y="3033917"/>
            <a:ext cx="3629376" cy="434700"/>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 12"/>
          <p:cNvSpPr/>
          <p:nvPr/>
        </p:nvSpPr>
        <p:spPr>
          <a:xfrm>
            <a:off x="299208" y="2435537"/>
            <a:ext cx="3622913" cy="482721"/>
          </a:xfrm>
          <a:prstGeom prst="roundRect">
            <a:avLst>
              <a:gd name="adj" fmla="val 17336"/>
            </a:avLst>
          </a:prstGeom>
          <a:solidFill>
            <a:srgbClr val="FFCC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263242" y="2424276"/>
            <a:ext cx="3581870" cy="498598"/>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集落の役員で合意形成を図る事項、開催日時等を決めます。・</a:t>
            </a:r>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説明資料の作成も行います。</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6" name="テキスト ボックス 15"/>
          <p:cNvSpPr txBox="1"/>
          <p:nvPr/>
        </p:nvSpPr>
        <p:spPr>
          <a:xfrm>
            <a:off x="256240" y="3577211"/>
            <a:ext cx="4075535" cy="295466"/>
          </a:xfrm>
          <a:prstGeom prst="rect">
            <a:avLst/>
          </a:prstGeom>
          <a:noFill/>
        </p:spPr>
        <p:txBody>
          <a:bodyPr wrap="square" rtlCol="0">
            <a:spAutoFit/>
          </a:bodyPr>
          <a:lstStyle/>
          <a:p>
            <a:pPr>
              <a:lnSpc>
                <a:spcPct val="110000"/>
              </a:lnSpc>
              <a:spcBef>
                <a:spcPts val="450"/>
              </a:spcBef>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合意</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形成の場（会合）を開催します（毎年度１回以上）</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7" name="テキスト ボックス 16"/>
          <p:cNvSpPr txBox="1"/>
          <p:nvPr/>
        </p:nvSpPr>
        <p:spPr>
          <a:xfrm>
            <a:off x="281080" y="4246803"/>
            <a:ext cx="2263902" cy="886397"/>
          </a:xfrm>
          <a:prstGeom prst="rect">
            <a:avLst/>
          </a:prstGeom>
          <a:noFill/>
        </p:spPr>
        <p:txBody>
          <a:bodyPr wrap="square" rtlCol="0">
            <a:spAutoFit/>
          </a:bodyPr>
          <a:lstStyle/>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・集落での毎年度の</a:t>
            </a:r>
            <a:r>
              <a:rPr lang="ja-JP" altLang="en-US" sz="1200" dirty="0">
                <a:latin typeface="ＤＦ平成ゴシック体W5" panose="020B0509000000000000" pitchFamily="49" charset="-128"/>
                <a:ea typeface="ＤＦ平成ゴシック体W5" panose="020B0509000000000000" pitchFamily="49" charset="-128"/>
              </a:rPr>
              <a:t>実施</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計画</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・集落</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で</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の毎年度の活動報告</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・その他組織の運営に関する</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重要な事項 </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8" name="テキスト ボックス 17"/>
          <p:cNvSpPr txBox="1"/>
          <p:nvPr/>
        </p:nvSpPr>
        <p:spPr>
          <a:xfrm>
            <a:off x="4200356" y="3575075"/>
            <a:ext cx="760326" cy="430887"/>
          </a:xfrm>
          <a:prstGeom prst="rect">
            <a:avLst/>
          </a:prstGeom>
          <a:noFill/>
        </p:spPr>
        <p:txBody>
          <a:bodyPr wrap="square" rtlCol="0">
            <a:spAutoFit/>
          </a:bodyPr>
          <a:lstStyle/>
          <a:p>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過半数の</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出席</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21" name="テキスト ボックス 20"/>
          <p:cNvSpPr txBox="1"/>
          <p:nvPr/>
        </p:nvSpPr>
        <p:spPr>
          <a:xfrm>
            <a:off x="312310" y="5533134"/>
            <a:ext cx="3309473" cy="473206"/>
          </a:xfrm>
          <a:prstGeom prst="rect">
            <a:avLst/>
          </a:prstGeom>
          <a:noFill/>
        </p:spPr>
        <p:txBody>
          <a:bodyPr wrap="square" rtlCol="0">
            <a:spAutoFit/>
          </a:bodyPr>
          <a:lstStyle/>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合意事項などを</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議事録（メモ）に</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まとめます。</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050" dirty="0" smtClean="0">
                <a:solidFill>
                  <a:srgbClr val="3F3725"/>
                </a:solidFill>
                <a:latin typeface="ＤＦ平成ゴシック体W5" panose="020B0509000000000000" pitchFamily="49" charset="-128"/>
                <a:ea typeface="ＤＦ平成ゴシック体W5" panose="020B0509000000000000" pitchFamily="49" charset="-128"/>
              </a:rPr>
              <a:t>・日時、場所、出席者数、議案</a:t>
            </a:r>
            <a:r>
              <a:rPr lang="ja-JP" altLang="en-US" sz="1050" dirty="0">
                <a:solidFill>
                  <a:srgbClr val="3F3725"/>
                </a:solidFill>
                <a:latin typeface="ＤＦ平成ゴシック体W5" panose="020B0509000000000000" pitchFamily="49" charset="-128"/>
                <a:ea typeface="ＤＦ平成ゴシック体W5" panose="020B0509000000000000" pitchFamily="49" charset="-128"/>
              </a:rPr>
              <a:t>、</a:t>
            </a:r>
            <a:r>
              <a:rPr lang="ja-JP" altLang="en-US" sz="1050" dirty="0" smtClean="0">
                <a:solidFill>
                  <a:srgbClr val="3F3725"/>
                </a:solidFill>
                <a:latin typeface="ＤＦ平成ゴシック体W5" panose="020B0509000000000000" pitchFamily="49" charset="-128"/>
                <a:ea typeface="ＤＦ平成ゴシック体W5" panose="020B0509000000000000" pitchFamily="49" charset="-128"/>
              </a:rPr>
              <a:t>合意事項など</a:t>
            </a:r>
            <a:endParaRPr lang="en-US" altLang="ja-JP" sz="105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22" name="テキスト ボックス 21"/>
          <p:cNvSpPr txBox="1"/>
          <p:nvPr/>
        </p:nvSpPr>
        <p:spPr>
          <a:xfrm>
            <a:off x="246490" y="6159451"/>
            <a:ext cx="3834224" cy="646331"/>
          </a:xfrm>
          <a:prstGeom prst="rect">
            <a:avLst/>
          </a:prstGeom>
          <a:noFill/>
        </p:spPr>
        <p:txBody>
          <a:bodyPr wrap="square" rtlCol="0">
            <a:spAutoFit/>
          </a:bodyPr>
          <a:lstStyle/>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・合意事項と資料</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は書面で集落の構成員全員に配布</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又は回覧でお知らせします。</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・広域</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協定運営</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委員会</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に</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議事録と資料を提出します。</a:t>
            </a:r>
            <a:endParaRPr lang="en-US" altLang="ja-JP" sz="11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23" name="テキスト ボックス 22"/>
          <p:cNvSpPr txBox="1"/>
          <p:nvPr/>
        </p:nvSpPr>
        <p:spPr>
          <a:xfrm>
            <a:off x="269139" y="6834055"/>
            <a:ext cx="3775733" cy="498598"/>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広域協定運営委員会で決まった内容は書面で集落の構成員全員に配布又は回覧します。</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24" name="下矢印 23"/>
          <p:cNvSpPr/>
          <p:nvPr/>
        </p:nvSpPr>
        <p:spPr>
          <a:xfrm>
            <a:off x="1707808" y="2926856"/>
            <a:ext cx="504000" cy="108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下矢印 24"/>
          <p:cNvSpPr/>
          <p:nvPr/>
        </p:nvSpPr>
        <p:spPr>
          <a:xfrm>
            <a:off x="1707808" y="3455388"/>
            <a:ext cx="504000" cy="108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 name="下矢印 25"/>
          <p:cNvSpPr/>
          <p:nvPr/>
        </p:nvSpPr>
        <p:spPr>
          <a:xfrm>
            <a:off x="1742313" y="5373490"/>
            <a:ext cx="504000" cy="108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角丸四角形 26"/>
          <p:cNvSpPr/>
          <p:nvPr/>
        </p:nvSpPr>
        <p:spPr>
          <a:xfrm>
            <a:off x="3994193" y="4306990"/>
            <a:ext cx="720000" cy="250684"/>
          </a:xfrm>
          <a:prstGeom prst="roundRect">
            <a:avLst>
              <a:gd name="adj" fmla="val 17336"/>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8" name="下矢印 27"/>
          <p:cNvSpPr/>
          <p:nvPr/>
        </p:nvSpPr>
        <p:spPr>
          <a:xfrm>
            <a:off x="1727264" y="6062430"/>
            <a:ext cx="504000" cy="108000"/>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角丸四角形 29"/>
          <p:cNvSpPr/>
          <p:nvPr/>
        </p:nvSpPr>
        <p:spPr>
          <a:xfrm>
            <a:off x="163197" y="2295438"/>
            <a:ext cx="4757677" cy="5053559"/>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2" name="テキスト ボックス 31"/>
          <p:cNvSpPr txBox="1"/>
          <p:nvPr/>
        </p:nvSpPr>
        <p:spPr>
          <a:xfrm>
            <a:off x="3955203" y="4284599"/>
            <a:ext cx="773596" cy="295466"/>
          </a:xfrm>
          <a:prstGeom prst="rect">
            <a:avLst/>
          </a:prstGeom>
          <a:noFill/>
        </p:spPr>
        <p:txBody>
          <a:bodyPr wrap="square" rtlCol="0">
            <a:spAutoFit/>
          </a:bodyPr>
          <a:lstStyle/>
          <a:p>
            <a:pPr algn="ctr">
              <a:lnSpc>
                <a:spcPct val="110000"/>
              </a:lnSpc>
              <a:spcBef>
                <a:spcPts val="450"/>
              </a:spcBef>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決　定</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33" name="図 32"/>
          <p:cNvPicPr>
            <a:picLocks noChangeAspect="1"/>
          </p:cNvPicPr>
          <p:nvPr/>
        </p:nvPicPr>
        <p:blipFill rotWithShape="1">
          <a:blip r:embed="rId3" cstate="print">
            <a:extLst>
              <a:ext uri="{28A0092B-C50C-407E-A947-70E740481C1C}">
                <a14:useLocalDpi xmlns:a14="http://schemas.microsoft.com/office/drawing/2010/main" val="0"/>
              </a:ext>
            </a:extLst>
          </a:blip>
          <a:srcRect l="-1" t="16836" r="-1340" b="30728"/>
          <a:stretch/>
        </p:blipFill>
        <p:spPr>
          <a:xfrm>
            <a:off x="2657112" y="4698886"/>
            <a:ext cx="1102607" cy="564808"/>
          </a:xfrm>
          <a:prstGeom prst="rect">
            <a:avLst/>
          </a:prstGeom>
        </p:spPr>
      </p:pic>
      <p:pic>
        <p:nvPicPr>
          <p:cNvPr id="34" name="図 33"/>
          <p:cNvPicPr>
            <a:picLocks noChangeAspect="1"/>
          </p:cNvPicPr>
          <p:nvPr/>
        </p:nvPicPr>
        <p:blipFill rotWithShape="1">
          <a:blip r:embed="rId4" cstate="print">
            <a:extLst>
              <a:ext uri="{28A0092B-C50C-407E-A947-70E740481C1C}">
                <a14:useLocalDpi xmlns:a14="http://schemas.microsoft.com/office/drawing/2010/main" val="0"/>
              </a:ext>
            </a:extLst>
          </a:blip>
          <a:srcRect l="24619" t="17974" r="22503" b="45857"/>
          <a:stretch/>
        </p:blipFill>
        <p:spPr>
          <a:xfrm>
            <a:off x="3956893" y="2379653"/>
            <a:ext cx="828598" cy="561101"/>
          </a:xfrm>
          <a:prstGeom prst="roundRect">
            <a:avLst>
              <a:gd name="adj" fmla="val 8594"/>
            </a:avLst>
          </a:prstGeom>
          <a:solidFill>
            <a:srgbClr val="FFFFFF">
              <a:shade val="85000"/>
            </a:srgbClr>
          </a:solidFill>
          <a:ln>
            <a:noFill/>
          </a:ln>
          <a:effectLst/>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0714" y="2928633"/>
            <a:ext cx="608639" cy="665179"/>
          </a:xfrm>
          <a:prstGeom prst="rect">
            <a:avLst/>
          </a:prstGeom>
        </p:spPr>
      </p:pic>
      <p:sp>
        <p:nvSpPr>
          <p:cNvPr id="39" name="テキスト ボックス 38"/>
          <p:cNvSpPr txBox="1"/>
          <p:nvPr/>
        </p:nvSpPr>
        <p:spPr>
          <a:xfrm rot="334479">
            <a:off x="4102558" y="2948487"/>
            <a:ext cx="492443" cy="765022"/>
          </a:xfrm>
          <a:prstGeom prst="rect">
            <a:avLst/>
          </a:prstGeom>
          <a:noFill/>
        </p:spPr>
        <p:txBody>
          <a:bodyPr vert="eaVert" wrap="square" rtlCol="0">
            <a:spAutoFit/>
          </a:bodyPr>
          <a:lstStyle/>
          <a:p>
            <a:r>
              <a:rPr kumimoji="1" lang="ja-JP" altLang="en-US" sz="500" dirty="0" smtClean="0"/>
              <a:t>○月○日の</a:t>
            </a:r>
            <a:endParaRPr kumimoji="1" lang="en-US" altLang="ja-JP" sz="500" dirty="0" smtClean="0"/>
          </a:p>
          <a:p>
            <a:r>
              <a:rPr lang="ja-JP" altLang="en-US" sz="500" dirty="0"/>
              <a:t>　</a:t>
            </a:r>
            <a:r>
              <a:rPr lang="ja-JP" altLang="en-US" sz="500" dirty="0" smtClean="0"/>
              <a:t>　　</a:t>
            </a:r>
            <a:r>
              <a:rPr lang="ja-JP" altLang="en-US" sz="500" dirty="0"/>
              <a:t>会合</a:t>
            </a:r>
            <a:r>
              <a:rPr kumimoji="1" lang="ja-JP" altLang="en-US" sz="500" dirty="0" smtClean="0"/>
              <a:t>について</a:t>
            </a:r>
            <a:endParaRPr kumimoji="1" lang="en-US" altLang="ja-JP" sz="500" dirty="0" smtClean="0"/>
          </a:p>
          <a:p>
            <a:r>
              <a:rPr lang="ja-JP" altLang="en-US" sz="500" dirty="0" smtClean="0"/>
              <a:t>・議事</a:t>
            </a:r>
            <a:endParaRPr lang="en-US" altLang="ja-JP" sz="500" dirty="0" smtClean="0"/>
          </a:p>
          <a:p>
            <a:r>
              <a:rPr lang="ja-JP" altLang="en-US" sz="500" dirty="0" smtClean="0"/>
              <a:t>・出欠</a:t>
            </a:r>
            <a:endParaRPr lang="en-US" altLang="ja-JP" sz="500" dirty="0" smtClean="0"/>
          </a:p>
        </p:txBody>
      </p:sp>
      <p:pic>
        <p:nvPicPr>
          <p:cNvPr id="40" name="図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77750" y="4655655"/>
            <a:ext cx="799043" cy="411507"/>
          </a:xfrm>
          <a:prstGeom prst="rect">
            <a:avLst/>
          </a:prstGeom>
        </p:spPr>
      </p:pic>
      <p:sp>
        <p:nvSpPr>
          <p:cNvPr id="41" name="右矢印 40"/>
          <p:cNvSpPr/>
          <p:nvPr/>
        </p:nvSpPr>
        <p:spPr>
          <a:xfrm>
            <a:off x="2725164" y="4213579"/>
            <a:ext cx="995817" cy="526738"/>
          </a:xfrm>
          <a:prstGeom prst="rightArrow">
            <a:avLst>
              <a:gd name="adj1" fmla="val 63135"/>
              <a:gd name="adj2" fmla="val 37165"/>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ＤＦ平成ゴシック体W5" panose="020B0509000000000000" pitchFamily="49" charset="-128"/>
                <a:ea typeface="ＤＦ平成ゴシック体W5" panose="020B0509000000000000" pitchFamily="49" charset="-128"/>
              </a:rPr>
              <a:t>話し合い</a:t>
            </a:r>
            <a:endParaRPr kumimoji="1" lang="ja-JP" altLang="en-US" sz="1200" dirty="0">
              <a:latin typeface="ＤＦ平成ゴシック体W5" panose="020B0509000000000000" pitchFamily="49" charset="-128"/>
              <a:ea typeface="ＤＦ平成ゴシック体W5" panose="020B0509000000000000" pitchFamily="49"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07085" y="7201305"/>
            <a:ext cx="901318" cy="580449"/>
          </a:xfrm>
          <a:prstGeom prst="rect">
            <a:avLst/>
          </a:prstGeom>
        </p:spPr>
      </p:pic>
      <p:sp>
        <p:nvSpPr>
          <p:cNvPr id="45" name="下矢印 44"/>
          <p:cNvSpPr/>
          <p:nvPr/>
        </p:nvSpPr>
        <p:spPr>
          <a:xfrm>
            <a:off x="2313735" y="1183120"/>
            <a:ext cx="346775" cy="874651"/>
          </a:xfrm>
          <a:prstGeom prst="downArrow">
            <a:avLst>
              <a:gd name="adj1" fmla="val 44470"/>
              <a:gd name="adj2" fmla="val 7481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56" name="ホームベース 55"/>
          <p:cNvSpPr/>
          <p:nvPr/>
        </p:nvSpPr>
        <p:spPr>
          <a:xfrm>
            <a:off x="393448" y="1259623"/>
            <a:ext cx="1994086" cy="617408"/>
          </a:xfrm>
          <a:prstGeom prst="homePlate">
            <a:avLst/>
          </a:prstGeom>
          <a:solidFill>
            <a:srgbClr val="77F1C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sp>
      <p:sp>
        <p:nvSpPr>
          <p:cNvPr id="51" name="テキスト ボックス 50"/>
          <p:cNvSpPr txBox="1"/>
          <p:nvPr/>
        </p:nvSpPr>
        <p:spPr>
          <a:xfrm>
            <a:off x="382656" y="1262813"/>
            <a:ext cx="1828961" cy="650947"/>
          </a:xfrm>
          <a:prstGeom prst="rect">
            <a:avLst/>
          </a:prstGeom>
          <a:noFill/>
        </p:spPr>
        <p:txBody>
          <a:bodyPr wrap="square" rtlCol="0">
            <a:spAutoFit/>
          </a:bodyPr>
          <a:lstStyle>
            <a:defPPr>
              <a:defRPr lang="ja-JP"/>
            </a:defPPr>
            <a:lvl1pPr>
              <a:lnSpc>
                <a:spcPct val="110000"/>
              </a:lnSpc>
              <a:spcBef>
                <a:spcPts val="450"/>
              </a:spcBef>
              <a:defRPr sz="1100">
                <a:solidFill>
                  <a:srgbClr val="777777"/>
                </a:solidFill>
                <a:latin typeface="ＤＦ平成ゴシック体W5" panose="020B0509000000000000" pitchFamily="49" charset="-128"/>
                <a:ea typeface="ＤＦ平成ゴシック体W5" panose="020B0509000000000000" pitchFamily="49" charset="-128"/>
              </a:defRPr>
            </a:lvl1pPr>
          </a:lstStyle>
          <a:p>
            <a:r>
              <a:rPr lang="ja-JP" altLang="en-US" dirty="0">
                <a:solidFill>
                  <a:srgbClr val="474747"/>
                </a:solidFill>
              </a:rPr>
              <a:t>運営委員会は</a:t>
            </a:r>
            <a:r>
              <a:rPr lang="ja-JP" altLang="en-US" dirty="0" smtClean="0">
                <a:solidFill>
                  <a:srgbClr val="474747"/>
                </a:solidFill>
              </a:rPr>
              <a:t>、集落における合意</a:t>
            </a:r>
            <a:r>
              <a:rPr lang="ja-JP" altLang="en-US" dirty="0">
                <a:solidFill>
                  <a:srgbClr val="474747"/>
                </a:solidFill>
              </a:rPr>
              <a:t>形成が確実</a:t>
            </a:r>
            <a:r>
              <a:rPr lang="ja-JP" altLang="en-US" dirty="0" smtClean="0">
                <a:solidFill>
                  <a:srgbClr val="474747"/>
                </a:solidFill>
              </a:rPr>
              <a:t>に図られたか確認</a:t>
            </a:r>
            <a:r>
              <a:rPr lang="ja-JP" altLang="en-US" dirty="0">
                <a:solidFill>
                  <a:srgbClr val="474747"/>
                </a:solidFill>
              </a:rPr>
              <a:t>します。</a:t>
            </a:r>
            <a:endParaRPr lang="en-US" altLang="ja-JP" dirty="0">
              <a:solidFill>
                <a:srgbClr val="474747"/>
              </a:solidFill>
            </a:endParaRPr>
          </a:p>
        </p:txBody>
      </p:sp>
      <p:sp>
        <p:nvSpPr>
          <p:cNvPr id="64" name="角丸四角形 63"/>
          <p:cNvSpPr/>
          <p:nvPr/>
        </p:nvSpPr>
        <p:spPr>
          <a:xfrm>
            <a:off x="2061074" y="2173677"/>
            <a:ext cx="870681" cy="245311"/>
          </a:xfrm>
          <a:prstGeom prst="roundRect">
            <a:avLst>
              <a:gd name="adj" fmla="val 17336"/>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62" name="テキスト ボックス 61"/>
          <p:cNvSpPr txBox="1"/>
          <p:nvPr/>
        </p:nvSpPr>
        <p:spPr>
          <a:xfrm>
            <a:off x="2038542" y="2111040"/>
            <a:ext cx="915744" cy="326898"/>
          </a:xfrm>
          <a:prstGeom prst="roundRect">
            <a:avLst/>
          </a:prstGeom>
          <a:solidFill>
            <a:srgbClr val="FF9966"/>
          </a:solidFill>
        </p:spPr>
        <p:txBody>
          <a:bodyPr wrap="square" rtlCol="0" anchor="ctr">
            <a:spAutoFit/>
          </a:bodyPr>
          <a:lstStyle/>
          <a:p>
            <a:pPr algn="ctr">
              <a:lnSpc>
                <a:spcPct val="110000"/>
              </a:lnSpc>
              <a:spcBef>
                <a:spcPts val="450"/>
              </a:spcBef>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Ａ集落</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65" name="テキスト ボックス 64"/>
          <p:cNvSpPr txBox="1"/>
          <p:nvPr/>
        </p:nvSpPr>
        <p:spPr>
          <a:xfrm>
            <a:off x="271728" y="3801442"/>
            <a:ext cx="2599980" cy="430887"/>
          </a:xfrm>
          <a:prstGeom prst="rect">
            <a:avLst/>
          </a:prstGeom>
          <a:noFill/>
        </p:spPr>
        <p:txBody>
          <a:bodyPr wrap="square" rtlCol="0">
            <a:spAutoFit/>
          </a:bodyPr>
          <a:lstStyle/>
          <a:p>
            <a:pPr>
              <a:lnSpc>
                <a:spcPct val="110000"/>
              </a:lnSpc>
            </a:pPr>
            <a:r>
              <a:rPr lang="en-US" altLang="ja-JP" sz="1000" dirty="0" smtClean="0">
                <a:solidFill>
                  <a:srgbClr val="3F3725"/>
                </a:solidFill>
                <a:latin typeface="ＤＦ平成ゴシック体W5" panose="020B0509000000000000" pitchFamily="49" charset="-128"/>
                <a:ea typeface="ＤＦ平成ゴシック体W5" panose="020B0509000000000000" pitchFamily="49" charset="-128"/>
              </a:rPr>
              <a:t>※</a:t>
            </a:r>
            <a:r>
              <a:rPr lang="ja-JP" altLang="en-US" sz="1000" dirty="0" smtClean="0">
                <a:solidFill>
                  <a:srgbClr val="3F3725"/>
                </a:solidFill>
                <a:latin typeface="ＤＦ平成ゴシック体W5" panose="020B0509000000000000" pitchFamily="49" charset="-128"/>
                <a:ea typeface="ＤＦ平成ゴシック体W5" panose="020B0509000000000000" pitchFamily="49" charset="-128"/>
              </a:rPr>
              <a:t>集落の取り決めに従って合意形成を</a:t>
            </a:r>
            <a:endParaRPr lang="en-US" altLang="ja-JP" sz="10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000" dirty="0" smtClean="0">
                <a:solidFill>
                  <a:srgbClr val="3F3725"/>
                </a:solidFill>
                <a:latin typeface="ＤＦ平成ゴシック体W5" panose="020B0509000000000000" pitchFamily="49" charset="-128"/>
                <a:ea typeface="ＤＦ平成ゴシック体W5" panose="020B0509000000000000" pitchFamily="49" charset="-128"/>
              </a:rPr>
              <a:t>行います。</a:t>
            </a:r>
            <a:endParaRPr lang="en-US" altLang="ja-JP" sz="10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66" name="テキスト ボックス 65"/>
          <p:cNvSpPr txBox="1"/>
          <p:nvPr/>
        </p:nvSpPr>
        <p:spPr>
          <a:xfrm>
            <a:off x="663651" y="7393542"/>
            <a:ext cx="4941077" cy="329321"/>
          </a:xfrm>
          <a:prstGeom prst="rect">
            <a:avLst/>
          </a:prstGeom>
          <a:noFill/>
        </p:spPr>
        <p:txBody>
          <a:bodyPr wrap="square" rtlCol="0">
            <a:spAutoFit/>
          </a:bodyPr>
          <a:lstStyle/>
          <a:p>
            <a:pPr algn="ctr">
              <a:lnSpc>
                <a:spcPct val="110000"/>
              </a:lnSpc>
              <a:spcBef>
                <a:spcPts val="450"/>
              </a:spcBef>
            </a:pPr>
            <a:r>
              <a:rPr lang="ja-JP" altLang="en-US" sz="1400" dirty="0" smtClean="0">
                <a:solidFill>
                  <a:srgbClr val="3F3725"/>
                </a:solidFill>
                <a:latin typeface="ＤＦ平成ゴシック体W5" panose="020B0509000000000000" pitchFamily="49" charset="-128"/>
                <a:ea typeface="ＤＦ平成ゴシック体W5" panose="020B0509000000000000" pitchFamily="49" charset="-128"/>
              </a:rPr>
              <a:t>活動に対する理解が得られ、円滑な組織運営が可能に</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67" name="角丸四角形 66"/>
          <p:cNvSpPr/>
          <p:nvPr/>
        </p:nvSpPr>
        <p:spPr>
          <a:xfrm>
            <a:off x="5368163" y="2389434"/>
            <a:ext cx="629329" cy="4740055"/>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テキスト ボックス 19"/>
          <p:cNvSpPr txBox="1"/>
          <p:nvPr/>
        </p:nvSpPr>
        <p:spPr>
          <a:xfrm>
            <a:off x="2592357" y="4048647"/>
            <a:ext cx="1298350" cy="246221"/>
          </a:xfrm>
          <a:prstGeom prst="rect">
            <a:avLst/>
          </a:prstGeom>
          <a:noFill/>
        </p:spPr>
        <p:txBody>
          <a:bodyPr wrap="square" rtlCol="0">
            <a:spAutoFit/>
          </a:bodyPr>
          <a:lstStyle/>
          <a:p>
            <a:pPr algn="ctr">
              <a:lnSpc>
                <a:spcPts val="12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説明と質疑応答</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73" name="角丸四角形 72"/>
          <p:cNvSpPr/>
          <p:nvPr/>
        </p:nvSpPr>
        <p:spPr>
          <a:xfrm>
            <a:off x="6141289" y="2451069"/>
            <a:ext cx="605648" cy="4676015"/>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5" name="角丸四角形 74"/>
          <p:cNvSpPr/>
          <p:nvPr/>
        </p:nvSpPr>
        <p:spPr>
          <a:xfrm flipH="1">
            <a:off x="127014" y="7840933"/>
            <a:ext cx="6619922" cy="1290222"/>
          </a:xfrm>
          <a:prstGeom prst="roundRect">
            <a:avLst>
              <a:gd name="adj" fmla="val 8574"/>
            </a:avLst>
          </a:prstGeom>
          <a:solidFill>
            <a:srgbClr val="777777">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76" name="円/楕円 75"/>
          <p:cNvSpPr/>
          <p:nvPr/>
        </p:nvSpPr>
        <p:spPr>
          <a:xfrm>
            <a:off x="5368163" y="7934369"/>
            <a:ext cx="1323283" cy="1052315"/>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77" name="爆発 1 76"/>
          <p:cNvSpPr/>
          <p:nvPr/>
        </p:nvSpPr>
        <p:spPr>
          <a:xfrm>
            <a:off x="3835544" y="7834495"/>
            <a:ext cx="1394114" cy="802952"/>
          </a:xfrm>
          <a:prstGeom prst="irregularSeal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9" name="下矢印 78"/>
          <p:cNvSpPr/>
          <p:nvPr/>
        </p:nvSpPr>
        <p:spPr>
          <a:xfrm rot="16200000">
            <a:off x="4978494" y="8340315"/>
            <a:ext cx="535524" cy="169671"/>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3919334" y="8037855"/>
            <a:ext cx="1408638" cy="329321"/>
          </a:xfrm>
          <a:prstGeom prst="rect">
            <a:avLst/>
          </a:prstGeom>
          <a:noFill/>
        </p:spPr>
        <p:txBody>
          <a:bodyPr wrap="square" rtlCol="0">
            <a:spAutoFit/>
          </a:bodyPr>
          <a:lstStyle/>
          <a:p>
            <a:pPr>
              <a:lnSpc>
                <a:spcPct val="110000"/>
              </a:lnSpc>
              <a:spcBef>
                <a:spcPts val="450"/>
              </a:spcBef>
            </a:pPr>
            <a:r>
              <a:rPr lang="ja-JP" altLang="en-US" sz="1400" dirty="0" smtClean="0">
                <a:solidFill>
                  <a:schemeClr val="bg1"/>
                </a:solidFill>
                <a:latin typeface="ＤＦ平成ゴシック体W5" panose="020B0509000000000000" pitchFamily="49" charset="-128"/>
                <a:ea typeface="ＤＦ平成ゴシック体W5" panose="020B0509000000000000" pitchFamily="49" charset="-128"/>
              </a:rPr>
              <a:t>トラブル発生</a:t>
            </a:r>
            <a:endParaRPr lang="en-US" altLang="ja-JP" sz="14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81" name="テキスト ボックス 80"/>
          <p:cNvSpPr txBox="1"/>
          <p:nvPr/>
        </p:nvSpPr>
        <p:spPr>
          <a:xfrm>
            <a:off x="5489977" y="8015520"/>
            <a:ext cx="1086043" cy="904863"/>
          </a:xfrm>
          <a:prstGeom prst="rect">
            <a:avLst/>
          </a:prstGeom>
          <a:noFill/>
        </p:spPr>
        <p:txBody>
          <a:bodyPr wrap="square" rtlCol="0">
            <a:spAutoFit/>
          </a:bodyPr>
          <a:lstStyle/>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最悪の場合交付金の</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返還になるケースも･･･</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83" name="図 82"/>
          <p:cNvPicPr>
            <a:picLocks noChangeAspect="1"/>
          </p:cNvPicPr>
          <p:nvPr/>
        </p:nvPicPr>
        <p:blipFill rotWithShape="1">
          <a:blip r:embed="rId8" cstate="print">
            <a:extLst>
              <a:ext uri="{28A0092B-C50C-407E-A947-70E740481C1C}">
                <a14:useLocalDpi xmlns:a14="http://schemas.microsoft.com/office/drawing/2010/main" val="0"/>
              </a:ext>
            </a:extLst>
          </a:blip>
          <a:srcRect l="770" b="32513"/>
          <a:stretch/>
        </p:blipFill>
        <p:spPr>
          <a:xfrm>
            <a:off x="869346" y="8492992"/>
            <a:ext cx="437432" cy="567502"/>
          </a:xfrm>
          <a:prstGeom prst="rect">
            <a:avLst/>
          </a:prstGeom>
        </p:spPr>
      </p:pic>
      <p:pic>
        <p:nvPicPr>
          <p:cNvPr id="84" name="図 8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9500" l="536" r="98929">
                        <a14:foregroundMark x1="33214" y1="8800" x2="33214" y2="8800"/>
                        <a14:foregroundMark x1="79643" y1="16900" x2="79643" y2="16900"/>
                        <a14:foregroundMark x1="91429" y1="36400" x2="91429" y2="36400"/>
                        <a14:foregroundMark x1="36786" y1="64200" x2="36786" y2="64200"/>
                        <a14:foregroundMark x1="61786" y1="62300" x2="61786" y2="62300"/>
                        <a14:foregroundMark x1="67321" y1="61800" x2="67321" y2="61800"/>
                        <a14:foregroundMark x1="23214" y1="71600" x2="23214" y2="71600"/>
                        <a14:foregroundMark x1="18214" y1="74700" x2="18214" y2="74700"/>
                        <a14:foregroundMark x1="13036" y1="78700" x2="13036" y2="79200"/>
                        <a14:foregroundMark x1="7679" y1="86600" x2="7679" y2="86600"/>
                        <a14:foregroundMark x1="20536" y1="78900" x2="20536" y2="78900"/>
                        <a14:foregroundMark x1="20000" y1="85800" x2="20000" y2="85800"/>
                        <a14:foregroundMark x1="24286" y1="90000" x2="24286" y2="90000"/>
                        <a14:foregroundMark x1="32321" y1="92600" x2="32321" y2="92600"/>
                        <a14:foregroundMark x1="37143" y1="94200" x2="37143" y2="94200"/>
                        <a14:foregroundMark x1="40179" y1="90900" x2="40179" y2="90900"/>
                        <a14:foregroundMark x1="41607" y1="84500" x2="41607" y2="84500"/>
                        <a14:foregroundMark x1="40714" y1="78000" x2="40714" y2="78000"/>
                        <a14:foregroundMark x1="40714" y1="73500" x2="40714" y2="73500"/>
                        <a14:foregroundMark x1="41429" y1="68600" x2="41429" y2="68600"/>
                        <a14:foregroundMark x1="41429" y1="65400" x2="41429" y2="65400"/>
                        <a14:foregroundMark x1="31786" y1="73000" x2="31786" y2="73000"/>
                        <a14:foregroundMark x1="31429" y1="83100" x2="31429" y2="83100"/>
                        <a14:foregroundMark x1="31786" y1="83100" x2="31786" y2="83100"/>
                        <a14:foregroundMark x1="30000" y1="78400" x2="30000" y2="78400"/>
                        <a14:foregroundMark x1="37500" y1="83900" x2="37500" y2="83900"/>
                        <a14:foregroundMark x1="36250" y1="86600" x2="36250" y2="86600"/>
                        <a14:foregroundMark x1="29286" y1="87500" x2="29286" y2="87500"/>
                        <a14:foregroundMark x1="25179" y1="83100" x2="25179" y2="83100"/>
                        <a14:foregroundMark x1="35000" y1="79900" x2="35000" y2="79900"/>
                        <a14:foregroundMark x1="36250" y1="71500" x2="36250" y2="71500"/>
                        <a14:foregroundMark x1="35000" y1="68900" x2="35000" y2="68900"/>
                        <a14:foregroundMark x1="32321" y1="66700" x2="32321" y2="66700"/>
                        <a14:backgroundMark x1="22321" y1="65200" x2="22321" y2="65200"/>
                        <a14:backgroundMark x1="12679" y1="67700" x2="12679" y2="67700"/>
                        <a14:backgroundMark x1="4821" y1="74500" x2="4821" y2="74500"/>
                        <a14:backgroundMark x1="3929" y1="80200" x2="3929" y2="80200"/>
                      </a14:backgroundRemoval>
                    </a14:imgEffect>
                  </a14:imgLayer>
                </a14:imgProps>
              </a:ext>
              <a:ext uri="{28A0092B-C50C-407E-A947-70E740481C1C}">
                <a14:useLocalDpi xmlns:a14="http://schemas.microsoft.com/office/drawing/2010/main" val="0"/>
              </a:ext>
            </a:extLst>
          </a:blip>
          <a:srcRect l="2415" r="1" b="17001"/>
          <a:stretch/>
        </p:blipFill>
        <p:spPr>
          <a:xfrm>
            <a:off x="467678" y="8490788"/>
            <a:ext cx="401270" cy="573002"/>
          </a:xfrm>
          <a:prstGeom prst="rect">
            <a:avLst/>
          </a:prstGeom>
        </p:spPr>
      </p:pic>
      <p:pic>
        <p:nvPicPr>
          <p:cNvPr id="88" name="図 87"/>
          <p:cNvPicPr>
            <a:picLocks noChangeAspect="1"/>
          </p:cNvPicPr>
          <p:nvPr/>
        </p:nvPicPr>
        <p:blipFill rotWithShape="1">
          <a:blip r:embed="rId11" cstate="print">
            <a:extLst>
              <a:ext uri="{28A0092B-C50C-407E-A947-70E740481C1C}">
                <a14:useLocalDpi xmlns:a14="http://schemas.microsoft.com/office/drawing/2010/main" val="0"/>
              </a:ext>
            </a:extLst>
          </a:blip>
          <a:srcRect l="770" b="32513"/>
          <a:stretch/>
        </p:blipFill>
        <p:spPr>
          <a:xfrm>
            <a:off x="2518876" y="8395775"/>
            <a:ext cx="463750" cy="645555"/>
          </a:xfrm>
          <a:prstGeom prst="rect">
            <a:avLst/>
          </a:prstGeom>
        </p:spPr>
      </p:pic>
      <p:sp>
        <p:nvSpPr>
          <p:cNvPr id="89" name="雲形吹き出し 88"/>
          <p:cNvSpPr/>
          <p:nvPr/>
        </p:nvSpPr>
        <p:spPr>
          <a:xfrm>
            <a:off x="2015831" y="8214799"/>
            <a:ext cx="546396" cy="411495"/>
          </a:xfrm>
          <a:prstGeom prst="cloudCallout">
            <a:avLst>
              <a:gd name="adj1" fmla="val 34270"/>
              <a:gd name="adj2" fmla="val 50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0" name="テキスト ボックス 89"/>
          <p:cNvSpPr txBox="1"/>
          <p:nvPr/>
        </p:nvSpPr>
        <p:spPr>
          <a:xfrm>
            <a:off x="5508683" y="4243314"/>
            <a:ext cx="369332" cy="1658310"/>
          </a:xfrm>
          <a:prstGeom prst="rect">
            <a:avLst/>
          </a:prstGeom>
          <a:noFill/>
        </p:spPr>
        <p:txBody>
          <a:bodyPr vert="eaVert" wrap="square" rtlCol="0">
            <a:spAutoFit/>
          </a:bodyP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左と同じ</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91" name="テキスト ボックス 90"/>
          <p:cNvSpPr txBox="1"/>
          <p:nvPr/>
        </p:nvSpPr>
        <p:spPr>
          <a:xfrm>
            <a:off x="6263849" y="4220632"/>
            <a:ext cx="369332" cy="1658310"/>
          </a:xfrm>
          <a:prstGeom prst="rect">
            <a:avLst/>
          </a:prstGeom>
          <a:noFill/>
        </p:spPr>
        <p:txBody>
          <a:bodyPr vert="eaVert" wrap="square" rtlCol="0">
            <a:spAutoFit/>
          </a:bodyP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左と同じ</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50" name="テキスト ボックス 149"/>
          <p:cNvSpPr txBox="1"/>
          <p:nvPr/>
        </p:nvSpPr>
        <p:spPr>
          <a:xfrm>
            <a:off x="598213" y="466062"/>
            <a:ext cx="5834608" cy="735586"/>
          </a:xfrm>
          <a:prstGeom prst="rect">
            <a:avLst/>
          </a:prstGeom>
          <a:noFill/>
        </p:spPr>
        <p:txBody>
          <a:bodyPr wrap="square" rtlCol="0">
            <a:spAutoFit/>
          </a:bodyPr>
          <a:lstStyle>
            <a:defPPr>
              <a:defRPr lang="ja-JP"/>
            </a:defPPr>
            <a:lvl1pPr>
              <a:lnSpc>
                <a:spcPct val="110000"/>
              </a:lnSpc>
              <a:spcBef>
                <a:spcPts val="450"/>
              </a:spcBef>
              <a:defRPr sz="1400">
                <a:solidFill>
                  <a:srgbClr val="3F3725"/>
                </a:solidFill>
                <a:latin typeface="HGP創英角ｺﾞｼｯｸUB" panose="020B0900000000000000" pitchFamily="50" charset="-128"/>
                <a:ea typeface="HGP創英角ｺﾞｼｯｸUB" panose="020B0900000000000000" pitchFamily="50" charset="-128"/>
              </a:defRPr>
            </a:lvl1pPr>
          </a:lstStyle>
          <a:p>
            <a:pPr algn="ctr">
              <a:spcBef>
                <a:spcPts val="0"/>
              </a:spcBef>
            </a:pPr>
            <a:r>
              <a:rPr lang="ja-JP" altLang="en-US" dirty="0" smtClean="0">
                <a:solidFill>
                  <a:schemeClr val="bg1"/>
                </a:solidFill>
                <a:latin typeface="ＤＦ平成ゴシック体W5" panose="020B0509000000000000" pitchFamily="49" charset="-128"/>
                <a:ea typeface="ＤＦ平成ゴシック体W5" panose="020B0509000000000000" pitchFamily="49" charset="-128"/>
              </a:rPr>
              <a:t>広域</a:t>
            </a:r>
            <a:r>
              <a:rPr lang="ja-JP" altLang="en-US" dirty="0">
                <a:solidFill>
                  <a:schemeClr val="bg1"/>
                </a:solidFill>
                <a:latin typeface="ＤＦ平成ゴシック体W5" panose="020B0509000000000000" pitchFamily="49" charset="-128"/>
                <a:ea typeface="ＤＦ平成ゴシック体W5" panose="020B0509000000000000" pitchFamily="49" charset="-128"/>
              </a:rPr>
              <a:t>協定運営委員会（各集落、団体の代表者で構成）</a:t>
            </a:r>
            <a:endParaRPr lang="en-US" altLang="ja-JP" dirty="0">
              <a:solidFill>
                <a:schemeClr val="bg1"/>
              </a:solidFill>
              <a:latin typeface="ＤＦ平成ゴシック体W5" panose="020B0509000000000000" pitchFamily="49" charset="-128"/>
              <a:ea typeface="ＤＦ平成ゴシック体W5" panose="020B0509000000000000" pitchFamily="49" charset="-128"/>
            </a:endParaRPr>
          </a:p>
          <a:p>
            <a:pPr>
              <a:spcBef>
                <a:spcPts val="0"/>
              </a:spcBef>
            </a:pP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・全体の活動計画、実施状況、収支決算、会計監査報告、</a:t>
            </a: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役員の改選や</a:t>
            </a: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規則</a:t>
            </a: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の</a:t>
            </a: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改正などを</a:t>
            </a: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話し合い、議決</a:t>
            </a: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します。</a:t>
            </a:r>
            <a:endParaRPr lang="en-US" altLang="ja-JP" sz="1200" dirty="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151" name="下矢印 150"/>
          <p:cNvSpPr/>
          <p:nvPr/>
        </p:nvSpPr>
        <p:spPr>
          <a:xfrm rot="16200000">
            <a:off x="3465473" y="8341842"/>
            <a:ext cx="535524" cy="169671"/>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下矢印 151"/>
          <p:cNvSpPr/>
          <p:nvPr/>
        </p:nvSpPr>
        <p:spPr>
          <a:xfrm rot="16200000">
            <a:off x="1559387" y="8407307"/>
            <a:ext cx="535524" cy="169671"/>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04029" y="2995506"/>
            <a:ext cx="3643904" cy="498598"/>
          </a:xfrm>
          <a:prstGeom prst="rect">
            <a:avLst/>
          </a:prstGeom>
          <a:noFill/>
        </p:spPr>
        <p:txBody>
          <a:bodyPr wrap="square" rtlCol="0">
            <a:spAutoFit/>
          </a:bodyPr>
          <a:lstStyle/>
          <a:p>
            <a:pPr>
              <a:lnSpc>
                <a:spcPct val="110000"/>
              </a:lnSpc>
              <a:spcBef>
                <a:spcPts val="450"/>
              </a:spcBef>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集落の構成員全員に合意形成のための会合を行うことをお知らせ</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します</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31" name="角丸四角形 30"/>
          <p:cNvSpPr/>
          <p:nvPr/>
        </p:nvSpPr>
        <p:spPr>
          <a:xfrm>
            <a:off x="260597" y="3569834"/>
            <a:ext cx="4628186" cy="1789182"/>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94" name="曲折矢印 93"/>
          <p:cNvSpPr/>
          <p:nvPr/>
        </p:nvSpPr>
        <p:spPr>
          <a:xfrm rot="10800000">
            <a:off x="4008579" y="1180550"/>
            <a:ext cx="1257466" cy="6041829"/>
          </a:xfrm>
          <a:prstGeom prst="bentArrow">
            <a:avLst>
              <a:gd name="adj1" fmla="val 8658"/>
              <a:gd name="adj2" fmla="val 12082"/>
              <a:gd name="adj3" fmla="val 19161"/>
              <a:gd name="adj4" fmla="val 4375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4" name="図 3"/>
          <p:cNvPicPr>
            <a:picLocks noChangeAspect="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4366792" y="6632960"/>
            <a:ext cx="608639" cy="665179"/>
          </a:xfrm>
          <a:prstGeom prst="rect">
            <a:avLst/>
          </a:prstGeom>
        </p:spPr>
      </p:pic>
      <p:sp>
        <p:nvSpPr>
          <p:cNvPr id="37" name="テキスト ボックス 36"/>
          <p:cNvSpPr txBox="1"/>
          <p:nvPr/>
        </p:nvSpPr>
        <p:spPr>
          <a:xfrm rot="334479">
            <a:off x="4443810" y="6666046"/>
            <a:ext cx="415498" cy="765022"/>
          </a:xfrm>
          <a:prstGeom prst="rect">
            <a:avLst/>
          </a:prstGeom>
          <a:noFill/>
        </p:spPr>
        <p:txBody>
          <a:bodyPr vert="eaVert" wrap="square" rtlCol="0">
            <a:spAutoFit/>
          </a:bodyPr>
          <a:lstStyle/>
          <a:p>
            <a:r>
              <a:rPr kumimoji="1" lang="ja-JP" altLang="en-US" sz="500" dirty="0" smtClean="0"/>
              <a:t>○月○日の</a:t>
            </a:r>
            <a:endParaRPr kumimoji="1" lang="en-US" altLang="ja-JP" sz="500" dirty="0" smtClean="0"/>
          </a:p>
          <a:p>
            <a:r>
              <a:rPr lang="ja-JP" altLang="en-US" sz="500" dirty="0"/>
              <a:t>　</a:t>
            </a:r>
            <a:r>
              <a:rPr lang="ja-JP" altLang="en-US" sz="500" dirty="0" smtClean="0"/>
              <a:t>　委員会</a:t>
            </a:r>
            <a:r>
              <a:rPr kumimoji="1" lang="ja-JP" altLang="en-US" sz="500" dirty="0" smtClean="0"/>
              <a:t>について</a:t>
            </a:r>
            <a:endParaRPr lang="en-US" altLang="ja-JP" sz="500" dirty="0" smtClean="0"/>
          </a:p>
          <a:p>
            <a:r>
              <a:rPr kumimoji="1" lang="ja-JP" altLang="en-US" sz="500" dirty="0" smtClean="0"/>
              <a:t>・合意内容</a:t>
            </a:r>
            <a:endParaRPr kumimoji="1" lang="en-US" altLang="ja-JP" sz="500" dirty="0" smtClean="0"/>
          </a:p>
        </p:txBody>
      </p:sp>
      <p:sp>
        <p:nvSpPr>
          <p:cNvPr id="92" name="曲折矢印 91"/>
          <p:cNvSpPr/>
          <p:nvPr/>
        </p:nvSpPr>
        <p:spPr>
          <a:xfrm rot="16200000" flipV="1">
            <a:off x="1990153" y="3262646"/>
            <a:ext cx="5276198" cy="1114406"/>
          </a:xfrm>
          <a:prstGeom prst="bentArrow">
            <a:avLst>
              <a:gd name="adj1" fmla="val 9599"/>
              <a:gd name="adj2" fmla="val 16667"/>
              <a:gd name="adj3" fmla="val 27586"/>
              <a:gd name="adj4" fmla="val 4375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bg1"/>
              </a:solidFill>
            </a:endParaRPr>
          </a:p>
        </p:txBody>
      </p:sp>
      <p:sp>
        <p:nvSpPr>
          <p:cNvPr id="87" name="ホームベース 86"/>
          <p:cNvSpPr/>
          <p:nvPr/>
        </p:nvSpPr>
        <p:spPr>
          <a:xfrm flipH="1">
            <a:off x="5171738" y="1097373"/>
            <a:ext cx="1638569" cy="1128933"/>
          </a:xfrm>
          <a:prstGeom prst="homePlate">
            <a:avLst>
              <a:gd name="adj" fmla="val 18320"/>
            </a:avLst>
          </a:prstGeom>
          <a:solidFill>
            <a:srgbClr val="77F1C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sp>
      <p:sp>
        <p:nvSpPr>
          <p:cNvPr id="68" name="角丸四角形 67"/>
          <p:cNvSpPr/>
          <p:nvPr/>
        </p:nvSpPr>
        <p:spPr>
          <a:xfrm>
            <a:off x="5303712" y="2271721"/>
            <a:ext cx="747155" cy="250684"/>
          </a:xfrm>
          <a:prstGeom prst="roundRect">
            <a:avLst>
              <a:gd name="adj" fmla="val 17336"/>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ＤＦ平成ゴシック体W5" panose="020B0509000000000000" pitchFamily="49" charset="-128"/>
                <a:ea typeface="ＤＦ平成ゴシック体W5" panose="020B0509000000000000" pitchFamily="49" charset="-128"/>
              </a:rPr>
              <a:t>Ｂ集落</a:t>
            </a:r>
            <a:endParaRPr lang="ja-JP" altLang="en-US" sz="1200" dirty="0">
              <a:latin typeface="ＤＦ平成ゴシック体W5" panose="020B0509000000000000" pitchFamily="49" charset="-128"/>
              <a:ea typeface="ＤＦ平成ゴシック体W5" panose="020B0509000000000000" pitchFamily="49" charset="-128"/>
            </a:endParaRPr>
          </a:p>
        </p:txBody>
      </p:sp>
      <p:sp>
        <p:nvSpPr>
          <p:cNvPr id="74" name="角丸四角形 73"/>
          <p:cNvSpPr/>
          <p:nvPr/>
        </p:nvSpPr>
        <p:spPr>
          <a:xfrm>
            <a:off x="6078725" y="2264092"/>
            <a:ext cx="722824" cy="250684"/>
          </a:xfrm>
          <a:prstGeom prst="roundRect">
            <a:avLst>
              <a:gd name="adj" fmla="val 17336"/>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ＤＦ平成ゴシック体W5" panose="020B0509000000000000" pitchFamily="49" charset="-128"/>
                <a:ea typeface="ＤＦ平成ゴシック体W5" panose="020B0509000000000000" pitchFamily="49" charset="-128"/>
              </a:rPr>
              <a:t>Ｃ集落</a:t>
            </a:r>
            <a:endParaRPr lang="ja-JP" altLang="en-US" sz="1200" dirty="0">
              <a:solidFill>
                <a:srgbClr val="FF0000"/>
              </a:solidFill>
              <a:latin typeface="ＤＦ平成ゴシック体W5" panose="020B0509000000000000" pitchFamily="49" charset="-128"/>
              <a:ea typeface="ＤＦ平成ゴシック体W5" panose="020B0509000000000000" pitchFamily="49" charset="-128"/>
            </a:endParaRPr>
          </a:p>
        </p:txBody>
      </p:sp>
      <p:pic>
        <p:nvPicPr>
          <p:cNvPr id="95" name="図 9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933766">
            <a:off x="5429642" y="6920428"/>
            <a:ext cx="325682" cy="428529"/>
          </a:xfrm>
          <a:prstGeom prst="rect">
            <a:avLst/>
          </a:prstGeom>
        </p:spPr>
      </p:pic>
      <p:pic>
        <p:nvPicPr>
          <p:cNvPr id="96" name="図 9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295038">
            <a:off x="118597" y="8382901"/>
            <a:ext cx="426654" cy="556505"/>
          </a:xfrm>
          <a:prstGeom prst="rect">
            <a:avLst/>
          </a:prstGeom>
        </p:spPr>
      </p:pic>
      <p:pic>
        <p:nvPicPr>
          <p:cNvPr id="97" name="図 9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35505">
            <a:off x="1229182" y="8384634"/>
            <a:ext cx="357717" cy="492271"/>
          </a:xfrm>
          <a:prstGeom prst="rect">
            <a:avLst/>
          </a:prstGeom>
        </p:spPr>
      </p:pic>
      <p:pic>
        <p:nvPicPr>
          <p:cNvPr id="98" name="図 9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19535" y="8174731"/>
            <a:ext cx="413750" cy="416527"/>
          </a:xfrm>
          <a:prstGeom prst="rect">
            <a:avLst/>
          </a:prstGeom>
        </p:spPr>
      </p:pic>
      <p:pic>
        <p:nvPicPr>
          <p:cNvPr id="99" name="図 9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32766" y="8402914"/>
            <a:ext cx="638713" cy="647344"/>
          </a:xfrm>
          <a:prstGeom prst="rect">
            <a:avLst/>
          </a:prstGeom>
        </p:spPr>
      </p:pic>
      <p:pic>
        <p:nvPicPr>
          <p:cNvPr id="35" name="図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09765" y="5766210"/>
            <a:ext cx="667028" cy="480260"/>
          </a:xfrm>
          <a:prstGeom prst="roundRect">
            <a:avLst>
              <a:gd name="adj" fmla="val 8594"/>
            </a:avLst>
          </a:prstGeom>
          <a:solidFill>
            <a:srgbClr val="FFFFFF">
              <a:shade val="85000"/>
            </a:srgbClr>
          </a:solidFill>
          <a:ln>
            <a:noFill/>
          </a:ln>
          <a:effectLst/>
        </p:spPr>
      </p:pic>
      <p:sp>
        <p:nvSpPr>
          <p:cNvPr id="36" name="テキスト ボックス 35"/>
          <p:cNvSpPr txBox="1"/>
          <p:nvPr/>
        </p:nvSpPr>
        <p:spPr>
          <a:xfrm rot="16667137">
            <a:off x="4330329" y="5676136"/>
            <a:ext cx="246221" cy="377814"/>
          </a:xfrm>
          <a:prstGeom prst="rect">
            <a:avLst/>
          </a:prstGeom>
          <a:noFill/>
        </p:spPr>
        <p:txBody>
          <a:bodyPr vert="vert" wrap="square" rtlCol="0">
            <a:spAutoFit/>
          </a:bodyPr>
          <a:lstStyle/>
          <a:p>
            <a:r>
              <a:rPr lang="ja-JP" altLang="en-US" sz="400" dirty="0" smtClean="0"/>
              <a:t>議事録</a:t>
            </a:r>
            <a:endParaRPr kumimoji="1" lang="ja-JP" altLang="en-US" sz="400" dirty="0"/>
          </a:p>
        </p:txBody>
      </p:sp>
      <p:sp>
        <p:nvSpPr>
          <p:cNvPr id="52" name="テキスト ボックス 51"/>
          <p:cNvSpPr txBox="1"/>
          <p:nvPr/>
        </p:nvSpPr>
        <p:spPr>
          <a:xfrm>
            <a:off x="5286994" y="1071375"/>
            <a:ext cx="1603361" cy="1209562"/>
          </a:xfrm>
          <a:prstGeom prst="rect">
            <a:avLst/>
          </a:prstGeom>
          <a:noFill/>
        </p:spPr>
        <p:txBody>
          <a:bodyPr wrap="square" rtlCol="0">
            <a:spAutoFit/>
          </a:bodyPr>
          <a:lstStyle/>
          <a:p>
            <a:pPr>
              <a:lnSpc>
                <a:spcPct val="110000"/>
              </a:lnSpc>
              <a:spcBef>
                <a:spcPts val="450"/>
              </a:spcBef>
            </a:pPr>
            <a:r>
              <a:rPr lang="ja-JP" altLang="en-US" sz="1100" dirty="0" smtClean="0">
                <a:solidFill>
                  <a:srgbClr val="474747"/>
                </a:solidFill>
                <a:latin typeface="ＤＦ平成ゴシック体W5" panose="020B0509000000000000" pitchFamily="49" charset="-128"/>
                <a:ea typeface="ＤＦ平成ゴシック体W5" panose="020B0509000000000000" pitchFamily="49" charset="-128"/>
              </a:rPr>
              <a:t>運営委員会で決まったことは、</a:t>
            </a:r>
            <a:r>
              <a:rPr lang="ja-JP" altLang="en-US" sz="1100" dirty="0">
                <a:solidFill>
                  <a:srgbClr val="474747"/>
                </a:solidFill>
                <a:latin typeface="ＤＦ平成ゴシック体W5" panose="020B0509000000000000" pitchFamily="49" charset="-128"/>
                <a:ea typeface="ＤＦ平成ゴシック体W5" panose="020B0509000000000000" pitchFamily="49" charset="-128"/>
              </a:rPr>
              <a:t>議事録にまとめ書面で各集落に通知するとともに、各集落内の全員へ周知を依頼</a:t>
            </a:r>
            <a:r>
              <a:rPr lang="ja-JP" altLang="en-US" sz="1100" dirty="0" smtClean="0">
                <a:solidFill>
                  <a:srgbClr val="474747"/>
                </a:solidFill>
                <a:latin typeface="ＤＦ平成ゴシック体W5" panose="020B0509000000000000" pitchFamily="49" charset="-128"/>
                <a:ea typeface="ＤＦ平成ゴシック体W5" panose="020B0509000000000000" pitchFamily="49" charset="-128"/>
              </a:rPr>
              <a:t>します。</a:t>
            </a:r>
            <a:endParaRPr lang="en-US" altLang="ja-JP" sz="1100" dirty="0" smtClean="0">
              <a:solidFill>
                <a:srgbClr val="474747"/>
              </a:solidFill>
              <a:latin typeface="ＤＦ平成ゴシック体W5" panose="020B0509000000000000" pitchFamily="49" charset="-128"/>
              <a:ea typeface="ＤＦ平成ゴシック体W5" panose="020B0509000000000000" pitchFamily="49" charset="-128"/>
            </a:endParaRPr>
          </a:p>
        </p:txBody>
      </p:sp>
      <p:sp>
        <p:nvSpPr>
          <p:cNvPr id="48" name="ホームベース 47"/>
          <p:cNvSpPr/>
          <p:nvPr/>
        </p:nvSpPr>
        <p:spPr>
          <a:xfrm>
            <a:off x="2969114" y="1340280"/>
            <a:ext cx="1944804" cy="774972"/>
          </a:xfrm>
          <a:prstGeom prst="homePlate">
            <a:avLst>
              <a:gd name="adj" fmla="val 35251"/>
            </a:avLst>
          </a:prstGeom>
          <a:solidFill>
            <a:srgbClr val="FFCC00">
              <a:alpha val="31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sp>
      <p:sp>
        <p:nvSpPr>
          <p:cNvPr id="50" name="テキスト ボックス 49"/>
          <p:cNvSpPr txBox="1"/>
          <p:nvPr/>
        </p:nvSpPr>
        <p:spPr>
          <a:xfrm>
            <a:off x="3012807" y="1317891"/>
            <a:ext cx="1745475" cy="837152"/>
          </a:xfrm>
          <a:prstGeom prst="rect">
            <a:avLst/>
          </a:prstGeom>
          <a:noFill/>
        </p:spPr>
        <p:txBody>
          <a:bodyPr wrap="square" rtlCol="0">
            <a:spAutoFit/>
          </a:bodyPr>
          <a:lstStyle>
            <a:defPPr>
              <a:defRPr lang="ja-JP"/>
            </a:defPPr>
            <a:lvl1pPr>
              <a:lnSpc>
                <a:spcPct val="110000"/>
              </a:lnSpc>
              <a:spcBef>
                <a:spcPts val="450"/>
              </a:spcBef>
              <a:defRPr sz="1100">
                <a:solidFill>
                  <a:srgbClr val="777777"/>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solidFill>
                  <a:srgbClr val="474747"/>
                </a:solidFill>
              </a:rPr>
              <a:t>集落は合意</a:t>
            </a:r>
            <a:r>
              <a:rPr lang="ja-JP" altLang="en-US" dirty="0">
                <a:solidFill>
                  <a:srgbClr val="474747"/>
                </a:solidFill>
              </a:rPr>
              <a:t>された実施計画や活動報告を、議事録とともに運営委員会に提出します。</a:t>
            </a:r>
            <a:endParaRPr lang="en-US" altLang="ja-JP" dirty="0">
              <a:solidFill>
                <a:srgbClr val="474747"/>
              </a:solidFill>
            </a:endParaRPr>
          </a:p>
        </p:txBody>
      </p:sp>
      <p:sp>
        <p:nvSpPr>
          <p:cNvPr id="85" name="下矢印 84"/>
          <p:cNvSpPr/>
          <p:nvPr/>
        </p:nvSpPr>
        <p:spPr>
          <a:xfrm rot="5400000">
            <a:off x="4025052" y="3680551"/>
            <a:ext cx="270991" cy="104111"/>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0" name="テキスト ボックス 99"/>
          <p:cNvSpPr txBox="1"/>
          <p:nvPr/>
        </p:nvSpPr>
        <p:spPr>
          <a:xfrm>
            <a:off x="259378" y="7853130"/>
            <a:ext cx="1534756" cy="498598"/>
          </a:xfrm>
          <a:prstGeom prst="rect">
            <a:avLst/>
          </a:prstGeom>
          <a:noFill/>
        </p:spPr>
        <p:txBody>
          <a:bodyPr wrap="square" rtlCol="0">
            <a:spAutoFit/>
          </a:bodyPr>
          <a:lstStyle/>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もし合意形成が</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不十分だったら･･･</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01" name="正方形/長方形 100"/>
          <p:cNvSpPr/>
          <p:nvPr/>
        </p:nvSpPr>
        <p:spPr>
          <a:xfrm>
            <a:off x="2127462" y="7927421"/>
            <a:ext cx="1107996" cy="276999"/>
          </a:xfrm>
          <a:prstGeom prst="rect">
            <a:avLst/>
          </a:prstGeom>
        </p:spPr>
        <p:txBody>
          <a:bodyPr wrap="none">
            <a:spAutoFit/>
          </a:bodyPr>
          <a:lstStyle/>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不透明</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な</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運営</a:t>
            </a:r>
            <a:endParaRPr lang="en-US" altLang="ja-JP" sz="120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102" name="正方形/長方形 101"/>
          <p:cNvSpPr/>
          <p:nvPr/>
        </p:nvSpPr>
        <p:spPr>
          <a:xfrm>
            <a:off x="3901380" y="8574371"/>
            <a:ext cx="1261884" cy="646331"/>
          </a:xfrm>
          <a:prstGeom prst="rect">
            <a:avLst/>
          </a:prstGeom>
        </p:spPr>
        <p:txBody>
          <a:bodyPr wrap="none">
            <a:spAutoFit/>
          </a:bodyPr>
          <a:lstStyle/>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不正や揉めごと</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の発生など</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3" name="スライド番号プレースホルダー 2"/>
          <p:cNvSpPr>
            <a:spLocks noGrp="1"/>
          </p:cNvSpPr>
          <p:nvPr>
            <p:ph type="sldNum" sz="quarter" idx="12"/>
          </p:nvPr>
        </p:nvSpPr>
        <p:spPr/>
        <p:txBody>
          <a:bodyPr/>
          <a:lstStyle/>
          <a:p>
            <a:fld id="{2118E7E2-39DB-49E1-B837-A3674C696B69}" type="slidenum">
              <a:rPr lang="ja-JP" altLang="en-US" smtClean="0"/>
              <a:pPr/>
              <a:t>3</a:t>
            </a:fld>
            <a:endParaRPr lang="ja-JP" altLang="en-US" dirty="0"/>
          </a:p>
        </p:txBody>
      </p:sp>
    </p:spTree>
    <p:extLst>
      <p:ext uri="{BB962C8B-B14F-4D97-AF65-F5344CB8AC3E}">
        <p14:creationId xmlns:p14="http://schemas.microsoft.com/office/powerpoint/2010/main" val="1465104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85"/>
          <p:cNvSpPr/>
          <p:nvPr/>
        </p:nvSpPr>
        <p:spPr>
          <a:xfrm>
            <a:off x="121454" y="67690"/>
            <a:ext cx="6582060" cy="1905016"/>
          </a:xfrm>
          <a:prstGeom prst="roundRect">
            <a:avLst>
              <a:gd name="adj" fmla="val 0"/>
            </a:avLst>
          </a:prstGeom>
          <a:solidFill>
            <a:srgbClr val="FFFF00">
              <a:alpha val="20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445199" y="275172"/>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30990" y="155522"/>
            <a:ext cx="1148417" cy="369332"/>
          </a:xfrm>
          <a:prstGeom prst="rect">
            <a:avLst/>
          </a:prstGeom>
          <a:noFill/>
        </p:spPr>
        <p:txBody>
          <a:bodyPr wrap="square" rtlCol="0">
            <a:prstTxWarp prst="textArchUp">
              <a:avLst/>
            </a:prstTxWarp>
            <a:spAutoFit/>
          </a:bodyPr>
          <a:lstStyle/>
          <a:p>
            <a:r>
              <a:rPr kumimoji="1" lang="ja-JP" altLang="en-US" sz="1200" dirty="0" smtClean="0">
                <a:ln w="12700">
                  <a:no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ポイント</a:t>
            </a:r>
            <a:endParaRPr kumimoji="1" lang="ja-JP" altLang="en-US" sz="1200" dirty="0">
              <a:ln w="12700">
                <a:no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p:txBody>
      </p:sp>
      <p:sp>
        <p:nvSpPr>
          <p:cNvPr id="34" name="正方形/長方形 33"/>
          <p:cNvSpPr/>
          <p:nvPr/>
        </p:nvSpPr>
        <p:spPr>
          <a:xfrm>
            <a:off x="290634" y="692937"/>
            <a:ext cx="6336000" cy="47708"/>
          </a:xfrm>
          <a:prstGeom prst="rect">
            <a:avLst/>
          </a:prstGeom>
          <a:solidFill>
            <a:srgbClr val="A99770"/>
          </a:solidFill>
          <a:ln>
            <a:solidFill>
              <a:srgbClr val="A9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90634" y="657821"/>
            <a:ext cx="6336000" cy="0"/>
          </a:xfrm>
          <a:prstGeom prst="rect">
            <a:avLst/>
          </a:prstGeom>
          <a:solidFill>
            <a:srgbClr val="A99770"/>
          </a:solidFill>
          <a:ln>
            <a:solidFill>
              <a:srgbClr val="A9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90634" y="715845"/>
            <a:ext cx="6153764" cy="1277273"/>
          </a:xfrm>
          <a:prstGeom prst="rect">
            <a:avLst/>
          </a:prstGeom>
          <a:noFill/>
        </p:spPr>
        <p:txBody>
          <a:bodyPr wrap="square" rtlCol="0">
            <a:spAutoFit/>
          </a:bodyPr>
          <a:lstStyle/>
          <a:p>
            <a:pPr>
              <a:lnSpc>
                <a:spcPct val="110000"/>
              </a:lnSpc>
            </a:pPr>
            <a:r>
              <a:rPr lang="ja-JP" altLang="en-US" sz="1400" dirty="0">
                <a:solidFill>
                  <a:srgbClr val="3F3725"/>
                </a:solidFill>
                <a:latin typeface="ＤＦ平成ゴシック体W5" panose="020B0509000000000000" pitchFamily="49" charset="-128"/>
                <a:ea typeface="ＤＦ平成ゴシック体W5" panose="020B0509000000000000" pitchFamily="49" charset="-128"/>
              </a:rPr>
              <a:t>○活動に伴う金銭の出納、工事発注などは、複数の役員でその内容を確認</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400" dirty="0" smtClean="0">
                <a:solidFill>
                  <a:srgbClr val="3F3725"/>
                </a:solidFill>
                <a:latin typeface="ＤＦ平成ゴシック体W5" panose="020B0509000000000000" pitchFamily="49" charset="-128"/>
                <a:ea typeface="ＤＦ平成ゴシック体W5" panose="020B0509000000000000" pitchFamily="49" charset="-128"/>
              </a:rPr>
              <a:t>しましょう</a:t>
            </a:r>
            <a:r>
              <a:rPr lang="ja-JP" altLang="en-US" sz="1400" dirty="0">
                <a:solidFill>
                  <a:srgbClr val="3F3725"/>
                </a:solidFill>
                <a:latin typeface="ＤＦ平成ゴシック体W5" panose="020B0509000000000000" pitchFamily="49" charset="-128"/>
                <a:ea typeface="ＤＦ平成ゴシック体W5" panose="020B0509000000000000" pitchFamily="49" charset="-128"/>
              </a:rPr>
              <a:t>。</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400" dirty="0">
                <a:solidFill>
                  <a:srgbClr val="3F3725"/>
                </a:solidFill>
                <a:latin typeface="ＤＦ平成ゴシック体W5" panose="020B0509000000000000" pitchFamily="49" charset="-128"/>
                <a:ea typeface="ＤＦ平成ゴシック体W5" panose="020B0509000000000000" pitchFamily="49" charset="-128"/>
              </a:rPr>
              <a:t>○工事発注を行う組織は業者の選定方法等を内規に定め、それを守って　</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400" dirty="0" smtClean="0">
                <a:solidFill>
                  <a:srgbClr val="3F3725"/>
                </a:solidFill>
                <a:latin typeface="ＤＦ平成ゴシック体W5" panose="020B0509000000000000" pitchFamily="49" charset="-128"/>
                <a:ea typeface="ＤＦ平成ゴシック体W5" panose="020B0509000000000000" pitchFamily="49" charset="-128"/>
              </a:rPr>
              <a:t>対応</a:t>
            </a:r>
            <a:r>
              <a:rPr lang="ja-JP" altLang="en-US" sz="1400" dirty="0">
                <a:solidFill>
                  <a:srgbClr val="3F3725"/>
                </a:solidFill>
                <a:latin typeface="ＤＦ平成ゴシック体W5" panose="020B0509000000000000" pitchFamily="49" charset="-128"/>
                <a:ea typeface="ＤＦ平成ゴシック体W5" panose="020B0509000000000000" pitchFamily="49" charset="-128"/>
              </a:rPr>
              <a:t>しましょう。</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400" dirty="0">
                <a:solidFill>
                  <a:srgbClr val="3F3725"/>
                </a:solidFill>
                <a:latin typeface="ＤＦ平成ゴシック体W5" panose="020B0509000000000000" pitchFamily="49" charset="-128"/>
                <a:ea typeface="ＤＦ平成ゴシック体W5" panose="020B0509000000000000" pitchFamily="49" charset="-128"/>
              </a:rPr>
              <a:t>○毎年度の決算では、監査役による監査を確実に行いましょう。</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4" name="乗算記号 3"/>
          <p:cNvSpPr/>
          <p:nvPr/>
        </p:nvSpPr>
        <p:spPr>
          <a:xfrm>
            <a:off x="-126653" y="2986898"/>
            <a:ext cx="1129460" cy="1224000"/>
          </a:xfrm>
          <a:prstGeom prst="mathMultiply">
            <a:avLst>
              <a:gd name="adj1" fmla="val 8204"/>
            </a:avLst>
          </a:prstGeom>
          <a:solidFill>
            <a:srgbClr val="FF66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ドーナツ 4"/>
          <p:cNvSpPr/>
          <p:nvPr/>
        </p:nvSpPr>
        <p:spPr>
          <a:xfrm>
            <a:off x="74856" y="6665347"/>
            <a:ext cx="720000" cy="720000"/>
          </a:xfrm>
          <a:prstGeom prst="donut">
            <a:avLst>
              <a:gd name="adj" fmla="val 12277"/>
            </a:avLst>
          </a:prstGeom>
          <a:solidFill>
            <a:srgbClr val="FF66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9" name="角丸四角形 68"/>
          <p:cNvSpPr/>
          <p:nvPr/>
        </p:nvSpPr>
        <p:spPr>
          <a:xfrm>
            <a:off x="5113840" y="2598103"/>
            <a:ext cx="1358587" cy="2612340"/>
          </a:xfrm>
          <a:prstGeom prst="roundRect">
            <a:avLst>
              <a:gd name="adj" fmla="val 8574"/>
            </a:avLst>
          </a:prstGeom>
          <a:solidFill>
            <a:srgbClr val="777777">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94" name="テキスト ボックス 93"/>
          <p:cNvSpPr txBox="1"/>
          <p:nvPr/>
        </p:nvSpPr>
        <p:spPr>
          <a:xfrm>
            <a:off x="5316264" y="2129664"/>
            <a:ext cx="1581898" cy="484620"/>
          </a:xfrm>
          <a:prstGeom prst="rect">
            <a:avLst/>
          </a:prstGeom>
          <a:noFill/>
        </p:spPr>
        <p:txBody>
          <a:bodyPr wrap="square" rtlCol="0">
            <a:spAutoFit/>
          </a:bodyPr>
          <a:lstStyle/>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こんなことを</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招くかも・・・</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95" name="テキスト ボックス 94"/>
          <p:cNvSpPr txBox="1"/>
          <p:nvPr/>
        </p:nvSpPr>
        <p:spPr>
          <a:xfrm>
            <a:off x="5035287" y="2765636"/>
            <a:ext cx="1668227" cy="1311128"/>
          </a:xfrm>
          <a:prstGeom prst="rect">
            <a:avLst/>
          </a:prstGeom>
          <a:noFill/>
        </p:spPr>
        <p:txBody>
          <a:bodyPr wrap="square" rtlCol="0">
            <a:spAutoFit/>
          </a:bodyPr>
          <a:lstStyle/>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・帳簿や証拠書類</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の未処理、紛失</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・交付金の私的な　</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流用</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・業者からの金品　</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の受領</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97" name="円/楕円 96"/>
          <p:cNvSpPr/>
          <p:nvPr/>
        </p:nvSpPr>
        <p:spPr>
          <a:xfrm>
            <a:off x="5142766" y="4135593"/>
            <a:ext cx="1329661" cy="973083"/>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98" name="テキスト ボックス 97"/>
          <p:cNvSpPr txBox="1"/>
          <p:nvPr/>
        </p:nvSpPr>
        <p:spPr>
          <a:xfrm>
            <a:off x="5108748" y="4162874"/>
            <a:ext cx="1451378" cy="904863"/>
          </a:xfrm>
          <a:prstGeom prst="rect">
            <a:avLst/>
          </a:prstGeom>
          <a:noFill/>
        </p:spPr>
        <p:txBody>
          <a:bodyPr wrap="square" rtlCol="0">
            <a:spAutoFit/>
          </a:bodyPr>
          <a:lstStyle/>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最悪の場合</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交付金の</a:t>
            </a: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返還</a:t>
            </a: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　刑事罰を受けるケースも･･･</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99" name="角丸四角形 98"/>
          <p:cNvSpPr/>
          <p:nvPr/>
        </p:nvSpPr>
        <p:spPr>
          <a:xfrm>
            <a:off x="5142766" y="5556138"/>
            <a:ext cx="1322550" cy="3004667"/>
          </a:xfrm>
          <a:prstGeom prst="roundRect">
            <a:avLst>
              <a:gd name="adj" fmla="val 5571"/>
            </a:avLst>
          </a:prstGeom>
          <a:solidFill>
            <a:srgbClr val="FF6600">
              <a:alpha val="31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 name="テキスト ボックス 99"/>
          <p:cNvSpPr txBox="1"/>
          <p:nvPr/>
        </p:nvSpPr>
        <p:spPr>
          <a:xfrm>
            <a:off x="5072162" y="5861670"/>
            <a:ext cx="1510916" cy="904863"/>
          </a:xfrm>
          <a:prstGeom prst="rect">
            <a:avLst/>
          </a:prstGeom>
          <a:noFill/>
        </p:spPr>
        <p:txBody>
          <a:bodyPr wrap="square" rtlCol="0">
            <a:spAutoFit/>
          </a:bodyPr>
          <a:lstStyle/>
          <a:p>
            <a:pPr algn="ctr">
              <a:lnSpc>
                <a:spcPct val="110000"/>
              </a:lnSpc>
            </a:pP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役員が行う事務を互いに確認することにより、適切</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な運営が可能に　　　　</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31" name="テキスト ボックス 30"/>
          <p:cNvSpPr txBox="1"/>
          <p:nvPr/>
        </p:nvSpPr>
        <p:spPr>
          <a:xfrm>
            <a:off x="453749" y="161163"/>
            <a:ext cx="5622225" cy="553998"/>
          </a:xfrm>
          <a:prstGeom prst="rect">
            <a:avLst/>
          </a:prstGeom>
          <a:noFill/>
        </p:spPr>
        <p:txBody>
          <a:bodyPr wrap="square" rtlCol="0">
            <a:spAutoFit/>
          </a:bodyPr>
          <a:lstStyle/>
          <a:p>
            <a:pPr>
              <a:lnSpc>
                <a:spcPct val="150000"/>
              </a:lnSpc>
            </a:pPr>
            <a:r>
              <a:rPr lang="ja-JP" altLang="en-US" sz="2000" dirty="0">
                <a:latin typeface="HGP創英角ｺﾞｼｯｸUB" panose="020B0900000000000000" pitchFamily="50" charset="-128"/>
                <a:ea typeface="HGP創英角ｺﾞｼｯｸUB" panose="020B0900000000000000" pitchFamily="50" charset="-128"/>
              </a:rPr>
              <a:t>２　　</a:t>
            </a:r>
            <a:r>
              <a:rPr lang="ja-JP" altLang="en-US" sz="2000" dirty="0" smtClean="0">
                <a:latin typeface="HGP創英角ｺﾞｼｯｸUB" panose="020B0900000000000000" pitchFamily="50" charset="-128"/>
                <a:ea typeface="HGP創英角ｺﾞｼｯｸUB" panose="020B0900000000000000" pitchFamily="50" charset="-128"/>
              </a:rPr>
              <a:t>役員が行う事務はお互いに確認し合いましょう</a:t>
            </a:r>
            <a:endParaRPr lang="en-US" altLang="ja-JP" sz="2000" dirty="0">
              <a:latin typeface="HGP創英角ｺﾞｼｯｸUB" panose="020B0900000000000000" pitchFamily="50" charset="-128"/>
              <a:ea typeface="HGP創英角ｺﾞｼｯｸUB" panose="020B0900000000000000" pitchFamily="50" charset="-128"/>
            </a:endParaRPr>
          </a:p>
        </p:txBody>
      </p:sp>
      <p:pic>
        <p:nvPicPr>
          <p:cNvPr id="87" name="図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693" y="153821"/>
            <a:ext cx="383040" cy="504000"/>
          </a:xfrm>
          <a:prstGeom prst="rect">
            <a:avLst/>
          </a:prstGeom>
        </p:spPr>
      </p:pic>
      <p:pic>
        <p:nvPicPr>
          <p:cNvPr id="106" name="図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8567">
            <a:off x="4969067" y="2096233"/>
            <a:ext cx="426654" cy="556505"/>
          </a:xfrm>
          <a:prstGeom prst="rect">
            <a:avLst/>
          </a:prstGeom>
        </p:spPr>
      </p:pic>
      <p:sp>
        <p:nvSpPr>
          <p:cNvPr id="108" name="下矢印 107"/>
          <p:cNvSpPr/>
          <p:nvPr/>
        </p:nvSpPr>
        <p:spPr>
          <a:xfrm rot="16200000">
            <a:off x="4714702" y="3538812"/>
            <a:ext cx="504000" cy="229438"/>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2" name="図 111"/>
          <p:cNvPicPr>
            <a:picLocks noChangeAspect="1"/>
          </p:cNvPicPr>
          <p:nvPr/>
        </p:nvPicPr>
        <p:blipFill rotWithShape="1">
          <a:blip r:embed="rId4" cstate="print">
            <a:extLst>
              <a:ext uri="{28A0092B-C50C-407E-A947-70E740481C1C}">
                <a14:useLocalDpi xmlns:a14="http://schemas.microsoft.com/office/drawing/2010/main" val="0"/>
              </a:ext>
            </a:extLst>
          </a:blip>
          <a:srcRect r="585" b="20401"/>
          <a:stretch/>
        </p:blipFill>
        <p:spPr>
          <a:xfrm>
            <a:off x="2893742" y="2431921"/>
            <a:ext cx="578762" cy="800245"/>
          </a:xfrm>
          <a:prstGeom prst="rect">
            <a:avLst/>
          </a:prstGeom>
        </p:spPr>
      </p:pic>
      <p:sp>
        <p:nvSpPr>
          <p:cNvPr id="113" name="角丸四角形 112"/>
          <p:cNvSpPr/>
          <p:nvPr/>
        </p:nvSpPr>
        <p:spPr>
          <a:xfrm>
            <a:off x="3477394" y="2859315"/>
            <a:ext cx="775907" cy="273867"/>
          </a:xfrm>
          <a:prstGeom prst="roundRect">
            <a:avLst>
              <a:gd name="adj" fmla="val 173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会計役</a:t>
            </a:r>
            <a:endParaRPr lang="ja-JP" altLang="en-US" sz="1200" dirty="0">
              <a:solidFill>
                <a:srgbClr val="3F3725"/>
              </a:solidFill>
              <a:latin typeface="ＤＦ平成ゴシック体W5" panose="020B0509000000000000" pitchFamily="49" charset="-128"/>
              <a:ea typeface="ＤＦ平成ゴシック体W5" panose="020B0509000000000000" pitchFamily="49" charset="-128"/>
            </a:endParaRPr>
          </a:p>
        </p:txBody>
      </p:sp>
      <p:pic>
        <p:nvPicPr>
          <p:cNvPr id="114" name="図 113"/>
          <p:cNvPicPr>
            <a:picLocks noChangeAspect="1"/>
          </p:cNvPicPr>
          <p:nvPr/>
        </p:nvPicPr>
        <p:blipFill rotWithShape="1">
          <a:blip r:embed="rId5" cstate="print">
            <a:extLst>
              <a:ext uri="{28A0092B-C50C-407E-A947-70E740481C1C}">
                <a14:useLocalDpi xmlns:a14="http://schemas.microsoft.com/office/drawing/2010/main" val="0"/>
              </a:ext>
            </a:extLst>
          </a:blip>
          <a:srcRect l="-1" r="3914" b="19442"/>
          <a:stretch/>
        </p:blipFill>
        <p:spPr>
          <a:xfrm>
            <a:off x="1009557" y="2441607"/>
            <a:ext cx="411963" cy="618966"/>
          </a:xfrm>
          <a:prstGeom prst="rect">
            <a:avLst/>
          </a:prstGeom>
        </p:spPr>
      </p:pic>
      <p:sp>
        <p:nvSpPr>
          <p:cNvPr id="115" name="角丸四角形 114"/>
          <p:cNvSpPr/>
          <p:nvPr/>
        </p:nvSpPr>
        <p:spPr>
          <a:xfrm>
            <a:off x="1752712" y="2364763"/>
            <a:ext cx="870043" cy="622098"/>
          </a:xfrm>
          <a:prstGeom prst="roundRect">
            <a:avLst>
              <a:gd name="adj" fmla="val 17336"/>
            </a:avLst>
          </a:prstGeom>
          <a:solidFill>
            <a:srgbClr val="FFFF66">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3F3725"/>
                </a:solidFill>
                <a:latin typeface="ＤＦ平成ゴシック体W5" panose="020B0509000000000000" pitchFamily="49" charset="-128"/>
                <a:ea typeface="ＤＦ平成ゴシック体W5" panose="020B0509000000000000" pitchFamily="49" charset="-128"/>
              </a:rPr>
              <a:t>代表他</a:t>
            </a:r>
            <a:r>
              <a:rPr lang="ja-JP" altLang="en-US" sz="1050" dirty="0" smtClean="0">
                <a:solidFill>
                  <a:srgbClr val="3F3725"/>
                </a:solidFill>
                <a:latin typeface="ＤＦ平成ゴシック体W5" panose="020B0509000000000000" pitchFamily="49" charset="-128"/>
                <a:ea typeface="ＤＦ平成ゴシック体W5" panose="020B0509000000000000" pitchFamily="49" charset="-128"/>
              </a:rPr>
              <a:t>の　役員の　関与なし</a:t>
            </a:r>
            <a:endParaRPr lang="ja-JP" altLang="en-US" sz="105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16" name="角丸四角形 115"/>
          <p:cNvSpPr/>
          <p:nvPr/>
        </p:nvSpPr>
        <p:spPr>
          <a:xfrm>
            <a:off x="938516" y="4137276"/>
            <a:ext cx="716077" cy="557016"/>
          </a:xfrm>
          <a:prstGeom prst="roundRect">
            <a:avLst>
              <a:gd name="adj" fmla="val 17336"/>
            </a:avLst>
          </a:prstGeom>
          <a:solidFill>
            <a:srgbClr val="FFFF66">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3F3725"/>
                </a:solidFill>
                <a:latin typeface="ＤＦ平成ゴシック体W5" panose="020B0509000000000000" pitchFamily="49" charset="-128"/>
                <a:ea typeface="ＤＦ平成ゴシック体W5" panose="020B0509000000000000" pitchFamily="49" charset="-128"/>
              </a:rPr>
              <a:t>監査役</a:t>
            </a:r>
            <a:endParaRPr lang="en-US" altLang="ja-JP" sz="1050" dirty="0" smtClean="0">
              <a:solidFill>
                <a:srgbClr val="3F3725"/>
              </a:solidFill>
              <a:latin typeface="ＤＦ平成ゴシック体W5" panose="020B0509000000000000" pitchFamily="49" charset="-128"/>
              <a:ea typeface="ＤＦ平成ゴシック体W5" panose="020B0509000000000000" pitchFamily="49" charset="-128"/>
            </a:endParaRPr>
          </a:p>
          <a:p>
            <a:pPr algn="ctr"/>
            <a:r>
              <a:rPr lang="ja-JP" altLang="en-US" sz="1050" dirty="0" smtClean="0">
                <a:solidFill>
                  <a:srgbClr val="3F3725"/>
                </a:solidFill>
                <a:latin typeface="ＤＦ平成ゴシック体W5" panose="020B0509000000000000" pitchFamily="49" charset="-128"/>
                <a:ea typeface="ＤＦ平成ゴシック体W5" panose="020B0509000000000000" pitchFamily="49" charset="-128"/>
              </a:rPr>
              <a:t>の不在</a:t>
            </a:r>
            <a:endParaRPr lang="ja-JP" altLang="en-US" sz="105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17" name="角丸四角形 116"/>
          <p:cNvSpPr/>
          <p:nvPr/>
        </p:nvSpPr>
        <p:spPr>
          <a:xfrm>
            <a:off x="1748730" y="3237211"/>
            <a:ext cx="2871222" cy="1791375"/>
          </a:xfrm>
          <a:prstGeom prst="roundRect">
            <a:avLst>
              <a:gd name="adj" fmla="val 34824"/>
            </a:avLst>
          </a:prstGeom>
          <a:no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pic>
        <p:nvPicPr>
          <p:cNvPr id="118" name="図 11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0" r="65677"/>
                    </a14:imgEffect>
                  </a14:imgLayer>
                </a14:imgProps>
              </a:ext>
              <a:ext uri="{28A0092B-C50C-407E-A947-70E740481C1C}">
                <a14:useLocalDpi xmlns:a14="http://schemas.microsoft.com/office/drawing/2010/main" val="0"/>
              </a:ext>
            </a:extLst>
          </a:blip>
          <a:srcRect r="33342" b="-1178"/>
          <a:stretch/>
        </p:blipFill>
        <p:spPr>
          <a:xfrm>
            <a:off x="1957405" y="3552962"/>
            <a:ext cx="778789" cy="643064"/>
          </a:xfrm>
          <a:prstGeom prst="rect">
            <a:avLst/>
          </a:prstGeom>
        </p:spPr>
      </p:pic>
      <p:pic>
        <p:nvPicPr>
          <p:cNvPr id="119" name="図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034" y="3718916"/>
            <a:ext cx="1054334" cy="823435"/>
          </a:xfrm>
          <a:prstGeom prst="rect">
            <a:avLst/>
          </a:prstGeom>
        </p:spPr>
      </p:pic>
      <p:pic>
        <p:nvPicPr>
          <p:cNvPr id="120" name="図 1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0773" y="4569981"/>
            <a:ext cx="716808" cy="350519"/>
          </a:xfrm>
          <a:prstGeom prst="rect">
            <a:avLst/>
          </a:prstGeom>
        </p:spPr>
      </p:pic>
      <p:sp>
        <p:nvSpPr>
          <p:cNvPr id="121" name="テキスト ボックス 120"/>
          <p:cNvSpPr txBox="1"/>
          <p:nvPr/>
        </p:nvSpPr>
        <p:spPr>
          <a:xfrm rot="16200000">
            <a:off x="2341585" y="3413472"/>
            <a:ext cx="246221" cy="512728"/>
          </a:xfrm>
          <a:prstGeom prst="rect">
            <a:avLst/>
          </a:prstGeom>
          <a:noFill/>
        </p:spPr>
        <p:txBody>
          <a:bodyPr vert="vert" wrap="square" rtlCol="0">
            <a:spAutoFit/>
          </a:bodyPr>
          <a:lstStyle/>
          <a:p>
            <a:r>
              <a:rPr kumimoji="1" lang="ja-JP" altLang="en-US" sz="400" b="1" dirty="0" smtClean="0"/>
              <a:t>金銭出納簿</a:t>
            </a:r>
            <a:endParaRPr kumimoji="1" lang="ja-JP" altLang="en-US" sz="400" b="1" dirty="0"/>
          </a:p>
        </p:txBody>
      </p:sp>
      <p:sp>
        <p:nvSpPr>
          <p:cNvPr id="122" name="テキスト ボックス 121"/>
          <p:cNvSpPr txBox="1"/>
          <p:nvPr/>
        </p:nvSpPr>
        <p:spPr>
          <a:xfrm>
            <a:off x="2074379" y="3363393"/>
            <a:ext cx="793099"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金銭出納簿</a:t>
            </a:r>
          </a:p>
        </p:txBody>
      </p:sp>
      <p:pic>
        <p:nvPicPr>
          <p:cNvPr id="123" name="図 122"/>
          <p:cNvPicPr>
            <a:picLocks noChangeAspect="1"/>
          </p:cNvPicPr>
          <p:nvPr/>
        </p:nvPicPr>
        <p:blipFill rotWithShape="1">
          <a:blip r:embed="rId10" cstate="print">
            <a:extLst>
              <a:ext uri="{28A0092B-C50C-407E-A947-70E740481C1C}">
                <a14:useLocalDpi xmlns:a14="http://schemas.microsoft.com/office/drawing/2010/main" val="0"/>
              </a:ext>
            </a:extLst>
          </a:blip>
          <a:srcRect l="57010" t="50004"/>
          <a:stretch/>
        </p:blipFill>
        <p:spPr>
          <a:xfrm>
            <a:off x="2079234" y="4526593"/>
            <a:ext cx="627121" cy="396760"/>
          </a:xfrm>
          <a:prstGeom prst="rect">
            <a:avLst/>
          </a:prstGeom>
        </p:spPr>
      </p:pic>
      <p:sp>
        <p:nvSpPr>
          <p:cNvPr id="124" name="テキスト ボックス 123"/>
          <p:cNvSpPr txBox="1"/>
          <p:nvPr/>
        </p:nvSpPr>
        <p:spPr>
          <a:xfrm>
            <a:off x="2014632" y="4212726"/>
            <a:ext cx="747337" cy="323165"/>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領収書</a:t>
            </a:r>
            <a:endParaRPr lang="en-US" altLang="ja-JP" dirty="0"/>
          </a:p>
          <a:p>
            <a:r>
              <a:rPr lang="ja-JP" altLang="en-US" dirty="0"/>
              <a:t>日当受領証</a:t>
            </a:r>
            <a:endParaRPr lang="en-US" altLang="ja-JP" dirty="0"/>
          </a:p>
        </p:txBody>
      </p:sp>
      <p:sp>
        <p:nvSpPr>
          <p:cNvPr id="125" name="テキスト ボックス 124"/>
          <p:cNvSpPr txBox="1"/>
          <p:nvPr/>
        </p:nvSpPr>
        <p:spPr>
          <a:xfrm>
            <a:off x="2958360" y="4390240"/>
            <a:ext cx="350582"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現金</a:t>
            </a:r>
            <a:endParaRPr lang="en-US" altLang="ja-JP" dirty="0"/>
          </a:p>
        </p:txBody>
      </p:sp>
      <p:sp>
        <p:nvSpPr>
          <p:cNvPr id="126" name="テキスト ボックス 125"/>
          <p:cNvSpPr txBox="1"/>
          <p:nvPr/>
        </p:nvSpPr>
        <p:spPr>
          <a:xfrm>
            <a:off x="2958360" y="3536819"/>
            <a:ext cx="350582"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通帳</a:t>
            </a:r>
            <a:endParaRPr lang="en-US" altLang="ja-JP" dirty="0"/>
          </a:p>
        </p:txBody>
      </p:sp>
      <p:sp>
        <p:nvSpPr>
          <p:cNvPr id="127" name="テキスト ボックス 126"/>
          <p:cNvSpPr txBox="1"/>
          <p:nvPr/>
        </p:nvSpPr>
        <p:spPr>
          <a:xfrm>
            <a:off x="3755997" y="3536819"/>
            <a:ext cx="623898"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工事発注</a:t>
            </a:r>
            <a:endParaRPr lang="en-US" altLang="ja-JP" dirty="0"/>
          </a:p>
        </p:txBody>
      </p:sp>
      <p:sp>
        <p:nvSpPr>
          <p:cNvPr id="128" name="角丸四角形 127"/>
          <p:cNvSpPr/>
          <p:nvPr/>
        </p:nvSpPr>
        <p:spPr>
          <a:xfrm>
            <a:off x="908774" y="2216104"/>
            <a:ext cx="3892055" cy="2994339"/>
          </a:xfrm>
          <a:prstGeom prst="roundRect">
            <a:avLst>
              <a:gd name="adj" fmla="val 301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9" name="角丸四角形 128"/>
          <p:cNvSpPr/>
          <p:nvPr/>
        </p:nvSpPr>
        <p:spPr>
          <a:xfrm>
            <a:off x="1373694" y="2095688"/>
            <a:ext cx="2954349" cy="316128"/>
          </a:xfrm>
          <a:prstGeom prst="roundRect">
            <a:avLst>
              <a:gd name="adj" fmla="val 17336"/>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役員一人で管理・処理</a:t>
            </a:r>
            <a:endParaRPr lang="ja-JP" altLang="en-US" sz="1200" dirty="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130" name="図 129"/>
          <p:cNvPicPr>
            <a:picLocks noChangeAspect="1"/>
          </p:cNvPicPr>
          <p:nvPr/>
        </p:nvPicPr>
        <p:blipFill rotWithShape="1">
          <a:blip r:embed="rId11" cstate="print">
            <a:extLst>
              <a:ext uri="{28A0092B-C50C-407E-A947-70E740481C1C}">
                <a14:useLocalDpi xmlns:a14="http://schemas.microsoft.com/office/drawing/2010/main" val="0"/>
              </a:ext>
            </a:extLst>
          </a:blip>
          <a:srcRect r="2302" b="24524"/>
          <a:stretch/>
        </p:blipFill>
        <p:spPr>
          <a:xfrm>
            <a:off x="1408642" y="2456295"/>
            <a:ext cx="414619" cy="599756"/>
          </a:xfrm>
          <a:prstGeom prst="rect">
            <a:avLst/>
          </a:prstGeom>
        </p:spPr>
      </p:pic>
      <p:pic>
        <p:nvPicPr>
          <p:cNvPr id="131" name="図 1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72045" y="2536588"/>
            <a:ext cx="358404" cy="358404"/>
          </a:xfrm>
          <a:prstGeom prst="rect">
            <a:avLst/>
          </a:prstGeom>
        </p:spPr>
      </p:pic>
      <p:pic>
        <p:nvPicPr>
          <p:cNvPr id="132" name="図 1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74102" y="3691948"/>
            <a:ext cx="846935" cy="666961"/>
          </a:xfrm>
          <a:prstGeom prst="rect">
            <a:avLst/>
          </a:prstGeom>
        </p:spPr>
      </p:pic>
      <p:sp>
        <p:nvSpPr>
          <p:cNvPr id="133" name="テキスト ボックス 132"/>
          <p:cNvSpPr txBox="1"/>
          <p:nvPr/>
        </p:nvSpPr>
        <p:spPr>
          <a:xfrm>
            <a:off x="3706474" y="2408956"/>
            <a:ext cx="350582"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印鑑</a:t>
            </a:r>
            <a:endParaRPr lang="en-US" altLang="ja-JP" dirty="0"/>
          </a:p>
        </p:txBody>
      </p:sp>
      <p:pic>
        <p:nvPicPr>
          <p:cNvPr id="134" name="図 133"/>
          <p:cNvPicPr>
            <a:picLocks/>
          </p:cNvPicPr>
          <p:nvPr/>
        </p:nvPicPr>
        <p:blipFill>
          <a:blip r:embed="rId14" cstate="print">
            <a:extLst>
              <a:ext uri="{28A0092B-C50C-407E-A947-70E740481C1C}">
                <a14:useLocalDpi xmlns:a14="http://schemas.microsoft.com/office/drawing/2010/main" val="0"/>
              </a:ext>
            </a:extLst>
          </a:blip>
          <a:stretch>
            <a:fillRect/>
          </a:stretch>
        </p:blipFill>
        <p:spPr>
          <a:xfrm rot="21220290">
            <a:off x="1024550" y="3092745"/>
            <a:ext cx="1591734" cy="86732"/>
          </a:xfrm>
          <a:prstGeom prst="rect">
            <a:avLst/>
          </a:prstGeom>
        </p:spPr>
      </p:pic>
      <p:pic>
        <p:nvPicPr>
          <p:cNvPr id="135" name="図 134"/>
          <p:cNvPicPr>
            <a:picLocks/>
          </p:cNvPicPr>
          <p:nvPr/>
        </p:nvPicPr>
        <p:blipFill>
          <a:blip r:embed="rId15" cstate="print">
            <a:extLst>
              <a:ext uri="{28A0092B-C50C-407E-A947-70E740481C1C}">
                <a14:useLocalDpi xmlns:a14="http://schemas.microsoft.com/office/drawing/2010/main" val="0"/>
              </a:ext>
            </a:extLst>
          </a:blip>
          <a:stretch>
            <a:fillRect/>
          </a:stretch>
        </p:blipFill>
        <p:spPr>
          <a:xfrm rot="6078596">
            <a:off x="2319257" y="2714330"/>
            <a:ext cx="710461" cy="48217"/>
          </a:xfrm>
          <a:prstGeom prst="rect">
            <a:avLst/>
          </a:prstGeom>
        </p:spPr>
      </p:pic>
      <p:pic>
        <p:nvPicPr>
          <p:cNvPr id="136" name="図 135"/>
          <p:cNvPicPr>
            <a:picLocks/>
          </p:cNvPicPr>
          <p:nvPr/>
        </p:nvPicPr>
        <p:blipFill>
          <a:blip r:embed="rId16" cstate="print">
            <a:extLst>
              <a:ext uri="{28A0092B-C50C-407E-A947-70E740481C1C}">
                <a14:useLocalDpi xmlns:a14="http://schemas.microsoft.com/office/drawing/2010/main" val="0"/>
              </a:ext>
            </a:extLst>
          </a:blip>
          <a:stretch>
            <a:fillRect/>
          </a:stretch>
        </p:blipFill>
        <p:spPr>
          <a:xfrm rot="696264">
            <a:off x="1033735" y="3783291"/>
            <a:ext cx="576000" cy="53074"/>
          </a:xfrm>
          <a:prstGeom prst="rect">
            <a:avLst/>
          </a:prstGeom>
        </p:spPr>
      </p:pic>
      <p:pic>
        <p:nvPicPr>
          <p:cNvPr id="137" name="図 136"/>
          <p:cNvPicPr>
            <a:picLocks/>
          </p:cNvPicPr>
          <p:nvPr/>
        </p:nvPicPr>
        <p:blipFill>
          <a:blip r:embed="rId17">
            <a:extLst>
              <a:ext uri="{28A0092B-C50C-407E-A947-70E740481C1C}">
                <a14:useLocalDpi xmlns:a14="http://schemas.microsoft.com/office/drawing/2010/main" val="0"/>
              </a:ext>
            </a:extLst>
          </a:blip>
          <a:stretch>
            <a:fillRect/>
          </a:stretch>
        </p:blipFill>
        <p:spPr>
          <a:xfrm rot="4814406">
            <a:off x="1052897" y="4399236"/>
            <a:ext cx="1253957" cy="88507"/>
          </a:xfrm>
          <a:prstGeom prst="rect">
            <a:avLst/>
          </a:prstGeom>
        </p:spPr>
      </p:pic>
      <p:sp>
        <p:nvSpPr>
          <p:cNvPr id="138" name="角丸四角形 137"/>
          <p:cNvSpPr/>
          <p:nvPr/>
        </p:nvSpPr>
        <p:spPr>
          <a:xfrm>
            <a:off x="947345" y="6566074"/>
            <a:ext cx="2850539" cy="1960706"/>
          </a:xfrm>
          <a:prstGeom prst="roundRect">
            <a:avLst>
              <a:gd name="adj" fmla="val 29766"/>
            </a:avLst>
          </a:prstGeom>
          <a:no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pic>
        <p:nvPicPr>
          <p:cNvPr id="139" name="図 138"/>
          <p:cNvPicPr>
            <a:picLocks noChangeAspect="1"/>
          </p:cNvPicPr>
          <p:nvPr/>
        </p:nvPicPr>
        <p:blipFill rotWithShape="1">
          <a:blip r:embed="rId18" cstate="print">
            <a:extLst>
              <a:ext uri="{28A0092B-C50C-407E-A947-70E740481C1C}">
                <a14:useLocalDpi xmlns:a14="http://schemas.microsoft.com/office/drawing/2010/main" val="0"/>
              </a:ext>
            </a:extLst>
          </a:blip>
          <a:srcRect l="-1" r="3914" b="19442"/>
          <a:stretch/>
        </p:blipFill>
        <p:spPr>
          <a:xfrm>
            <a:off x="1517685" y="5679841"/>
            <a:ext cx="577586" cy="867813"/>
          </a:xfrm>
          <a:prstGeom prst="rect">
            <a:avLst/>
          </a:prstGeom>
        </p:spPr>
      </p:pic>
      <p:pic>
        <p:nvPicPr>
          <p:cNvPr id="140" name="図 139"/>
          <p:cNvPicPr>
            <a:picLocks noChangeAspect="1"/>
          </p:cNvPicPr>
          <p:nvPr/>
        </p:nvPicPr>
        <p:blipFill rotWithShape="1">
          <a:blip r:embed="rId19" cstate="print">
            <a:extLst>
              <a:ext uri="{28A0092B-C50C-407E-A947-70E740481C1C}">
                <a14:useLocalDpi xmlns:a14="http://schemas.microsoft.com/office/drawing/2010/main" val="0"/>
              </a:ext>
            </a:extLst>
          </a:blip>
          <a:srcRect r="2993" b="20072"/>
          <a:stretch/>
        </p:blipFill>
        <p:spPr>
          <a:xfrm>
            <a:off x="2534179" y="5683669"/>
            <a:ext cx="602759" cy="880567"/>
          </a:xfrm>
          <a:prstGeom prst="rect">
            <a:avLst/>
          </a:prstGeom>
        </p:spPr>
      </p:pic>
      <p:pic>
        <p:nvPicPr>
          <p:cNvPr id="141" name="図 140"/>
          <p:cNvPicPr>
            <a:picLocks noChangeAspect="1"/>
          </p:cNvPicPr>
          <p:nvPr/>
        </p:nvPicPr>
        <p:blipFill rotWithShape="1">
          <a:blip r:embed="rId20" cstate="print">
            <a:extLst>
              <a:ext uri="{28A0092B-C50C-407E-A947-70E740481C1C}">
                <a14:useLocalDpi xmlns:a14="http://schemas.microsoft.com/office/drawing/2010/main" val="0"/>
              </a:ext>
            </a:extLst>
          </a:blip>
          <a:srcRect r="2302" b="24524"/>
          <a:stretch/>
        </p:blipFill>
        <p:spPr>
          <a:xfrm>
            <a:off x="3900959" y="5687608"/>
            <a:ext cx="643461" cy="930782"/>
          </a:xfrm>
          <a:prstGeom prst="rect">
            <a:avLst/>
          </a:prstGeom>
        </p:spPr>
      </p:pic>
      <p:pic>
        <p:nvPicPr>
          <p:cNvPr id="142" name="図 141"/>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0" b="100000" l="0" r="65677"/>
                    </a14:imgEffect>
                  </a14:imgLayer>
                </a14:imgProps>
              </a:ext>
              <a:ext uri="{28A0092B-C50C-407E-A947-70E740481C1C}">
                <a14:useLocalDpi xmlns:a14="http://schemas.microsoft.com/office/drawing/2010/main" val="0"/>
              </a:ext>
            </a:extLst>
          </a:blip>
          <a:srcRect r="33342" b="-1178"/>
          <a:stretch/>
        </p:blipFill>
        <p:spPr>
          <a:xfrm>
            <a:off x="1195725" y="6833244"/>
            <a:ext cx="792149" cy="654096"/>
          </a:xfrm>
          <a:prstGeom prst="rect">
            <a:avLst/>
          </a:prstGeom>
        </p:spPr>
      </p:pic>
      <p:pic>
        <p:nvPicPr>
          <p:cNvPr id="143" name="図 14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60042" y="7090266"/>
            <a:ext cx="990347" cy="773461"/>
          </a:xfrm>
          <a:prstGeom prst="rect">
            <a:avLst/>
          </a:prstGeom>
        </p:spPr>
      </p:pic>
      <p:pic>
        <p:nvPicPr>
          <p:cNvPr id="144" name="図 1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0585" y="7901222"/>
            <a:ext cx="729104" cy="356532"/>
          </a:xfrm>
          <a:prstGeom prst="rect">
            <a:avLst/>
          </a:prstGeom>
        </p:spPr>
      </p:pic>
      <p:sp>
        <p:nvSpPr>
          <p:cNvPr id="145" name="テキスト ボックス 144"/>
          <p:cNvSpPr txBox="1"/>
          <p:nvPr/>
        </p:nvSpPr>
        <p:spPr>
          <a:xfrm rot="16200000">
            <a:off x="1607221" y="6683503"/>
            <a:ext cx="246221" cy="521519"/>
          </a:xfrm>
          <a:prstGeom prst="rect">
            <a:avLst/>
          </a:prstGeom>
          <a:noFill/>
        </p:spPr>
        <p:txBody>
          <a:bodyPr vert="vert" wrap="square" rtlCol="0">
            <a:spAutoFit/>
          </a:bodyPr>
          <a:lstStyle/>
          <a:p>
            <a:r>
              <a:rPr kumimoji="1" lang="ja-JP" altLang="en-US" sz="400" b="1" dirty="0" smtClean="0"/>
              <a:t>金銭出納簿</a:t>
            </a:r>
            <a:endParaRPr kumimoji="1" lang="ja-JP" altLang="en-US" sz="400" b="1" dirty="0"/>
          </a:p>
        </p:txBody>
      </p:sp>
      <p:sp>
        <p:nvSpPr>
          <p:cNvPr id="146" name="テキスト ボックス 145"/>
          <p:cNvSpPr txBox="1"/>
          <p:nvPr/>
        </p:nvSpPr>
        <p:spPr>
          <a:xfrm>
            <a:off x="1185666" y="6653642"/>
            <a:ext cx="806697"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金銭出納簿</a:t>
            </a:r>
          </a:p>
        </p:txBody>
      </p:sp>
      <p:pic>
        <p:nvPicPr>
          <p:cNvPr id="147" name="図 146"/>
          <p:cNvPicPr>
            <a:picLocks noChangeAspect="1"/>
          </p:cNvPicPr>
          <p:nvPr/>
        </p:nvPicPr>
        <p:blipFill rotWithShape="1">
          <a:blip r:embed="rId10" cstate="print">
            <a:extLst>
              <a:ext uri="{28A0092B-C50C-407E-A947-70E740481C1C}">
                <a14:useLocalDpi xmlns:a14="http://schemas.microsoft.com/office/drawing/2010/main" val="0"/>
              </a:ext>
            </a:extLst>
          </a:blip>
          <a:srcRect l="57010" t="50004"/>
          <a:stretch/>
        </p:blipFill>
        <p:spPr>
          <a:xfrm>
            <a:off x="1336817" y="7940137"/>
            <a:ext cx="637880" cy="403567"/>
          </a:xfrm>
          <a:prstGeom prst="rect">
            <a:avLst/>
          </a:prstGeom>
        </p:spPr>
      </p:pic>
      <p:sp>
        <p:nvSpPr>
          <p:cNvPr id="148" name="テキスト ボックス 147"/>
          <p:cNvSpPr txBox="1"/>
          <p:nvPr/>
        </p:nvSpPr>
        <p:spPr>
          <a:xfrm>
            <a:off x="1272215" y="7626271"/>
            <a:ext cx="760150" cy="323165"/>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領収書</a:t>
            </a:r>
            <a:endParaRPr lang="en-US" altLang="ja-JP" dirty="0"/>
          </a:p>
          <a:p>
            <a:r>
              <a:rPr lang="ja-JP" altLang="en-US" dirty="0"/>
              <a:t>日当受領証</a:t>
            </a:r>
            <a:endParaRPr lang="en-US" altLang="ja-JP" dirty="0"/>
          </a:p>
        </p:txBody>
      </p:sp>
      <p:sp>
        <p:nvSpPr>
          <p:cNvPr id="149" name="テキスト ボックス 148"/>
          <p:cNvSpPr txBox="1"/>
          <p:nvPr/>
        </p:nvSpPr>
        <p:spPr>
          <a:xfrm>
            <a:off x="2307887" y="7685677"/>
            <a:ext cx="356593"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現金</a:t>
            </a:r>
            <a:endParaRPr lang="en-US" altLang="ja-JP" dirty="0"/>
          </a:p>
        </p:txBody>
      </p:sp>
      <p:sp>
        <p:nvSpPr>
          <p:cNvPr id="150" name="テキスト ボックス 149"/>
          <p:cNvSpPr txBox="1"/>
          <p:nvPr/>
        </p:nvSpPr>
        <p:spPr>
          <a:xfrm>
            <a:off x="2299648" y="6652619"/>
            <a:ext cx="356593"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通帳</a:t>
            </a:r>
            <a:endParaRPr lang="en-US" altLang="ja-JP" dirty="0"/>
          </a:p>
        </p:txBody>
      </p:sp>
      <p:sp>
        <p:nvSpPr>
          <p:cNvPr id="151" name="テキスト ボックス 150"/>
          <p:cNvSpPr txBox="1"/>
          <p:nvPr/>
        </p:nvSpPr>
        <p:spPr>
          <a:xfrm>
            <a:off x="3016957" y="6899294"/>
            <a:ext cx="634595"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工事発注</a:t>
            </a:r>
            <a:endParaRPr lang="en-US" altLang="ja-JP" dirty="0"/>
          </a:p>
        </p:txBody>
      </p:sp>
      <p:sp>
        <p:nvSpPr>
          <p:cNvPr id="152" name="角丸四角形 151"/>
          <p:cNvSpPr/>
          <p:nvPr/>
        </p:nvSpPr>
        <p:spPr>
          <a:xfrm>
            <a:off x="2595165" y="6293192"/>
            <a:ext cx="490556" cy="212544"/>
          </a:xfrm>
          <a:prstGeom prst="roundRect">
            <a:avLst>
              <a:gd name="adj" fmla="val 173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会計</a:t>
            </a:r>
            <a:endParaRPr lang="ja-JP" altLang="en-US"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53" name="角丸四角形 152"/>
          <p:cNvSpPr/>
          <p:nvPr/>
        </p:nvSpPr>
        <p:spPr>
          <a:xfrm>
            <a:off x="4005051" y="6358633"/>
            <a:ext cx="490556" cy="212544"/>
          </a:xfrm>
          <a:prstGeom prst="roundRect">
            <a:avLst>
              <a:gd name="adj" fmla="val 173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代表</a:t>
            </a:r>
          </a:p>
        </p:txBody>
      </p:sp>
      <p:sp>
        <p:nvSpPr>
          <p:cNvPr id="154" name="左右矢印 153"/>
          <p:cNvSpPr/>
          <p:nvPr/>
        </p:nvSpPr>
        <p:spPr>
          <a:xfrm>
            <a:off x="3113542" y="6025228"/>
            <a:ext cx="849502" cy="317785"/>
          </a:xfrm>
          <a:prstGeom prst="leftRightArrow">
            <a:avLst/>
          </a:prstGeom>
          <a:solidFill>
            <a:srgbClr val="FF66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テキスト ボックス 154"/>
          <p:cNvSpPr txBox="1"/>
          <p:nvPr/>
        </p:nvSpPr>
        <p:spPr>
          <a:xfrm>
            <a:off x="3193746" y="5869017"/>
            <a:ext cx="804690"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確認・決裁</a:t>
            </a:r>
            <a:endParaRPr lang="en-US" altLang="ja-JP" dirty="0"/>
          </a:p>
        </p:txBody>
      </p:sp>
      <p:sp>
        <p:nvSpPr>
          <p:cNvPr id="156" name="左右矢印 155"/>
          <p:cNvSpPr/>
          <p:nvPr/>
        </p:nvSpPr>
        <p:spPr>
          <a:xfrm>
            <a:off x="2071182" y="6026899"/>
            <a:ext cx="490556" cy="317785"/>
          </a:xfrm>
          <a:prstGeom prst="leftRightArrow">
            <a:avLst/>
          </a:prstGeom>
          <a:solidFill>
            <a:srgbClr val="FF66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7" name="テキスト ボックス 156"/>
          <p:cNvSpPr txBox="1"/>
          <p:nvPr/>
        </p:nvSpPr>
        <p:spPr>
          <a:xfrm>
            <a:off x="2196046" y="5850870"/>
            <a:ext cx="327037"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確認</a:t>
            </a:r>
            <a:endParaRPr lang="en-US" altLang="ja-JP" dirty="0"/>
          </a:p>
        </p:txBody>
      </p:sp>
      <p:sp>
        <p:nvSpPr>
          <p:cNvPr id="158" name="角丸四角形 157"/>
          <p:cNvSpPr/>
          <p:nvPr/>
        </p:nvSpPr>
        <p:spPr>
          <a:xfrm>
            <a:off x="1571257" y="6302869"/>
            <a:ext cx="490556" cy="212544"/>
          </a:xfrm>
          <a:prstGeom prst="roundRect">
            <a:avLst>
              <a:gd name="adj" fmla="val 173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役員</a:t>
            </a:r>
            <a:endParaRPr lang="ja-JP" altLang="en-US"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59" name="上矢印 158"/>
          <p:cNvSpPr/>
          <p:nvPr/>
        </p:nvSpPr>
        <p:spPr>
          <a:xfrm>
            <a:off x="4175268" y="6714967"/>
            <a:ext cx="237499" cy="385250"/>
          </a:xfrm>
          <a:prstGeom prst="upArrow">
            <a:avLst/>
          </a:prstGeom>
          <a:solidFill>
            <a:srgbClr val="FF66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テキスト ボックス 159"/>
          <p:cNvSpPr txBox="1"/>
          <p:nvPr/>
        </p:nvSpPr>
        <p:spPr>
          <a:xfrm>
            <a:off x="4011931" y="6795640"/>
            <a:ext cx="249821" cy="323165"/>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報告</a:t>
            </a:r>
            <a:endParaRPr lang="en-US" altLang="ja-JP" dirty="0"/>
          </a:p>
        </p:txBody>
      </p:sp>
      <p:sp>
        <p:nvSpPr>
          <p:cNvPr id="161" name="角丸四角形 160"/>
          <p:cNvSpPr/>
          <p:nvPr/>
        </p:nvSpPr>
        <p:spPr>
          <a:xfrm>
            <a:off x="890610" y="5515096"/>
            <a:ext cx="3910220" cy="3045709"/>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62" name="角丸四角形 161"/>
          <p:cNvSpPr/>
          <p:nvPr/>
        </p:nvSpPr>
        <p:spPr>
          <a:xfrm>
            <a:off x="1665958" y="5303127"/>
            <a:ext cx="2288740" cy="316800"/>
          </a:xfrm>
          <a:prstGeom prst="roundRect">
            <a:avLst>
              <a:gd name="adj" fmla="val 17336"/>
            </a:avLst>
          </a:prstGeom>
          <a:solidFill>
            <a:srgbClr val="FF9966"/>
          </a:solidFill>
        </p:spPr>
        <p:txBody>
          <a:bodyPr wrap="square" rtlCol="0">
            <a:spAutoFit/>
          </a:bodyPr>
          <a:lstStyle/>
          <a:p>
            <a:pPr algn="ctr">
              <a:lnSpc>
                <a:spcPct val="110000"/>
              </a:lnSpc>
              <a:spcBef>
                <a:spcPts val="450"/>
              </a:spcBef>
            </a:pP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複数の役員で管理・処理</a:t>
            </a:r>
          </a:p>
        </p:txBody>
      </p:sp>
      <p:pic>
        <p:nvPicPr>
          <p:cNvPr id="163" name="図 1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36278" y="6050271"/>
            <a:ext cx="364552" cy="364552"/>
          </a:xfrm>
          <a:prstGeom prst="rect">
            <a:avLst/>
          </a:prstGeom>
        </p:spPr>
      </p:pic>
      <p:sp>
        <p:nvSpPr>
          <p:cNvPr id="164" name="テキスト ボックス 163"/>
          <p:cNvSpPr txBox="1"/>
          <p:nvPr/>
        </p:nvSpPr>
        <p:spPr>
          <a:xfrm>
            <a:off x="4511660" y="5893339"/>
            <a:ext cx="356593" cy="161583"/>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a:t>印鑑</a:t>
            </a:r>
            <a:endParaRPr lang="en-US" altLang="ja-JP" dirty="0"/>
          </a:p>
        </p:txBody>
      </p:sp>
      <p:pic>
        <p:nvPicPr>
          <p:cNvPr id="165" name="図 1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190" y="6792779"/>
            <a:ext cx="940710" cy="740808"/>
          </a:xfrm>
          <a:prstGeom prst="rect">
            <a:avLst/>
          </a:prstGeom>
        </p:spPr>
      </p:pic>
      <p:pic>
        <p:nvPicPr>
          <p:cNvPr id="166" name="図 165"/>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val="0"/>
              </a:ext>
            </a:extLst>
          </a:blip>
          <a:srcRect l="910" b="26521"/>
          <a:stretch/>
        </p:blipFill>
        <p:spPr>
          <a:xfrm>
            <a:off x="3963772" y="7308052"/>
            <a:ext cx="767776" cy="930281"/>
          </a:xfrm>
          <a:prstGeom prst="rect">
            <a:avLst/>
          </a:prstGeom>
        </p:spPr>
      </p:pic>
      <p:sp>
        <p:nvSpPr>
          <p:cNvPr id="167" name="角丸四角形 166"/>
          <p:cNvSpPr/>
          <p:nvPr/>
        </p:nvSpPr>
        <p:spPr>
          <a:xfrm>
            <a:off x="4043253" y="7991720"/>
            <a:ext cx="637569" cy="223750"/>
          </a:xfrm>
          <a:prstGeom prst="roundRect">
            <a:avLst>
              <a:gd name="adj" fmla="val 173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監査役</a:t>
            </a:r>
            <a:endParaRPr lang="ja-JP" altLang="en-US"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68" name="下矢印 167"/>
          <p:cNvSpPr/>
          <p:nvPr/>
        </p:nvSpPr>
        <p:spPr>
          <a:xfrm rot="5400000" flipH="1">
            <a:off x="3766863" y="7296603"/>
            <a:ext cx="304177" cy="242135"/>
          </a:xfrm>
          <a:prstGeom prst="downArrow">
            <a:avLst>
              <a:gd name="adj1" fmla="val 63462"/>
              <a:gd name="adj2" fmla="val 50000"/>
            </a:avLst>
          </a:prstGeom>
          <a:solidFill>
            <a:srgbClr val="FF66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9" name="テキスト ボックス 168"/>
          <p:cNvSpPr txBox="1"/>
          <p:nvPr/>
        </p:nvSpPr>
        <p:spPr>
          <a:xfrm>
            <a:off x="3875377" y="7616972"/>
            <a:ext cx="249821" cy="323165"/>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dirty="0" smtClean="0"/>
              <a:t>監査</a:t>
            </a:r>
            <a:endParaRPr lang="en-US" altLang="ja-JP" dirty="0"/>
          </a:p>
        </p:txBody>
      </p:sp>
      <p:sp>
        <p:nvSpPr>
          <p:cNvPr id="170" name="下矢印 169"/>
          <p:cNvSpPr/>
          <p:nvPr/>
        </p:nvSpPr>
        <p:spPr>
          <a:xfrm rot="16200000">
            <a:off x="4727825" y="6931649"/>
            <a:ext cx="504000" cy="229438"/>
          </a:xfrm>
          <a:prstGeom prst="downArrow">
            <a:avLst>
              <a:gd name="adj1" fmla="val 63462"/>
              <a:gd name="adj2" fmla="val 50000"/>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pic>
        <p:nvPicPr>
          <p:cNvPr id="171" name="図 17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779472">
            <a:off x="6169650" y="6606887"/>
            <a:ext cx="325682" cy="428529"/>
          </a:xfrm>
          <a:prstGeom prst="rect">
            <a:avLst/>
          </a:prstGeom>
        </p:spPr>
      </p:pic>
      <p:pic>
        <p:nvPicPr>
          <p:cNvPr id="12" name="図 11"/>
          <p:cNvPicPr>
            <a:picLocks noChangeAspect="1"/>
          </p:cNvPicPr>
          <p:nvPr/>
        </p:nvPicPr>
        <p:blipFill rotWithShape="1">
          <a:blip r:embed="rId27" cstate="print">
            <a:extLst>
              <a:ext uri="{28A0092B-C50C-407E-A947-70E740481C1C}">
                <a14:useLocalDpi xmlns:a14="http://schemas.microsoft.com/office/drawing/2010/main" val="0"/>
              </a:ext>
            </a:extLst>
          </a:blip>
          <a:srcRect l="-7149" b="-2164"/>
          <a:stretch/>
        </p:blipFill>
        <p:spPr>
          <a:xfrm>
            <a:off x="5335454" y="6949870"/>
            <a:ext cx="937173" cy="973901"/>
          </a:xfrm>
          <a:prstGeom prst="rect">
            <a:avLst/>
          </a:prstGeom>
        </p:spPr>
      </p:pic>
      <p:sp>
        <p:nvSpPr>
          <p:cNvPr id="82" name="テキスト ボックス 81"/>
          <p:cNvSpPr txBox="1"/>
          <p:nvPr/>
        </p:nvSpPr>
        <p:spPr>
          <a:xfrm>
            <a:off x="293757" y="3015264"/>
            <a:ext cx="327037" cy="184666"/>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sz="1200" dirty="0" smtClean="0"/>
              <a:t>悪い</a:t>
            </a:r>
            <a:endParaRPr lang="en-US" altLang="ja-JP" sz="1200" dirty="0"/>
          </a:p>
        </p:txBody>
      </p:sp>
      <p:sp>
        <p:nvSpPr>
          <p:cNvPr id="83" name="テキスト ボックス 82"/>
          <p:cNvSpPr txBox="1"/>
          <p:nvPr/>
        </p:nvSpPr>
        <p:spPr>
          <a:xfrm>
            <a:off x="268179" y="6390970"/>
            <a:ext cx="327037" cy="184666"/>
          </a:xfrm>
          <a:prstGeom prst="rect">
            <a:avLst/>
          </a:prstGeom>
          <a:noFill/>
        </p:spPr>
        <p:txBody>
          <a:bodyPr wrap="square" lIns="0" tIns="0" rIns="0" bIns="0" rtlCol="0">
            <a:spAutoFit/>
          </a:bodyPr>
          <a:lstStyle>
            <a:defPPr>
              <a:defRPr lang="ja-JP"/>
            </a:defPPr>
            <a:lvl1pPr>
              <a:defRPr sz="1050">
                <a:solidFill>
                  <a:srgbClr val="3F3725"/>
                </a:solidFill>
                <a:latin typeface="ＤＦ平成ゴシック体W5" panose="020B0509000000000000" pitchFamily="49" charset="-128"/>
                <a:ea typeface="ＤＦ平成ゴシック体W5" panose="020B0509000000000000" pitchFamily="49" charset="-128"/>
              </a:defRPr>
            </a:lvl1pPr>
          </a:lstStyle>
          <a:p>
            <a:r>
              <a:rPr lang="ja-JP" altLang="en-US" sz="1200" dirty="0" smtClean="0"/>
              <a:t>良い</a:t>
            </a:r>
            <a:endParaRPr lang="en-US" altLang="ja-JP" sz="1200" dirty="0"/>
          </a:p>
        </p:txBody>
      </p:sp>
      <p:sp>
        <p:nvSpPr>
          <p:cNvPr id="2" name="スライド番号プレースホルダー 1"/>
          <p:cNvSpPr>
            <a:spLocks noGrp="1"/>
          </p:cNvSpPr>
          <p:nvPr>
            <p:ph type="sldNum" sz="quarter" idx="12"/>
          </p:nvPr>
        </p:nvSpPr>
        <p:spPr/>
        <p:txBody>
          <a:bodyPr/>
          <a:lstStyle/>
          <a:p>
            <a:fld id="{2118E7E2-39DB-49E1-B837-A3674C696B69}" type="slidenum">
              <a:rPr lang="ja-JP" altLang="en-US" smtClean="0"/>
              <a:pPr/>
              <a:t>4</a:t>
            </a:fld>
            <a:endParaRPr lang="ja-JP" altLang="en-US" dirty="0"/>
          </a:p>
        </p:txBody>
      </p:sp>
    </p:spTree>
    <p:extLst>
      <p:ext uri="{BB962C8B-B14F-4D97-AF65-F5344CB8AC3E}">
        <p14:creationId xmlns:p14="http://schemas.microsoft.com/office/powerpoint/2010/main" val="686961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角丸四角形 149"/>
          <p:cNvSpPr/>
          <p:nvPr/>
        </p:nvSpPr>
        <p:spPr>
          <a:xfrm>
            <a:off x="191453" y="5527853"/>
            <a:ext cx="4825944" cy="317435"/>
          </a:xfrm>
          <a:prstGeom prst="roundRect">
            <a:avLst>
              <a:gd name="adj" fmla="val 17336"/>
            </a:avLst>
          </a:prstGeom>
          <a:solidFill>
            <a:srgbClr val="FF66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角丸四角形 88"/>
          <p:cNvSpPr/>
          <p:nvPr/>
        </p:nvSpPr>
        <p:spPr>
          <a:xfrm>
            <a:off x="121454" y="67690"/>
            <a:ext cx="6647370" cy="1614370"/>
          </a:xfrm>
          <a:prstGeom prst="roundRect">
            <a:avLst>
              <a:gd name="adj" fmla="val 0"/>
            </a:avLst>
          </a:prstGeom>
          <a:solidFill>
            <a:srgbClr val="FFFF00">
              <a:alpha val="20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角丸四角形 134"/>
          <p:cNvSpPr/>
          <p:nvPr/>
        </p:nvSpPr>
        <p:spPr>
          <a:xfrm>
            <a:off x="121454" y="6369267"/>
            <a:ext cx="3240052" cy="821794"/>
          </a:xfrm>
          <a:prstGeom prst="roundRect">
            <a:avLst>
              <a:gd name="adj" fmla="val 17336"/>
            </a:avLst>
          </a:prstGeom>
          <a:solidFill>
            <a:srgbClr val="FFCC00">
              <a:alpha val="31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 name="角丸四角形 135"/>
          <p:cNvSpPr/>
          <p:nvPr/>
        </p:nvSpPr>
        <p:spPr>
          <a:xfrm>
            <a:off x="3609555" y="6376944"/>
            <a:ext cx="3107673" cy="772391"/>
          </a:xfrm>
          <a:prstGeom prst="roundRect">
            <a:avLst>
              <a:gd name="adj" fmla="val 17336"/>
            </a:avLst>
          </a:prstGeom>
          <a:solidFill>
            <a:srgbClr val="FFCC00">
              <a:alpha val="31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280812" y="223802"/>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97493" y="136302"/>
            <a:ext cx="1148417" cy="369332"/>
          </a:xfrm>
          <a:prstGeom prst="rect">
            <a:avLst/>
          </a:prstGeom>
          <a:noFill/>
        </p:spPr>
        <p:txBody>
          <a:bodyPr wrap="square" rtlCol="0">
            <a:prstTxWarp prst="textArchUp">
              <a:avLst/>
            </a:prstTxWarp>
            <a:spAutoFit/>
          </a:bodyPr>
          <a:lstStyle/>
          <a:p>
            <a:r>
              <a:rPr kumimoji="1" lang="ja-JP" altLang="en-US" sz="1200" dirty="0" smtClean="0">
                <a:ln w="12700">
                  <a:no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ポイント</a:t>
            </a:r>
            <a:endParaRPr kumimoji="1" lang="ja-JP" altLang="en-US" sz="1200" dirty="0">
              <a:ln w="12700">
                <a:noFill/>
              </a:ln>
              <a:solidFill>
                <a:srgbClr val="FF6600"/>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p:txBody>
      </p:sp>
      <p:sp>
        <p:nvSpPr>
          <p:cNvPr id="34" name="正方形/長方形 33"/>
          <p:cNvSpPr/>
          <p:nvPr/>
        </p:nvSpPr>
        <p:spPr>
          <a:xfrm>
            <a:off x="290634" y="641567"/>
            <a:ext cx="6336000" cy="47708"/>
          </a:xfrm>
          <a:prstGeom prst="rect">
            <a:avLst/>
          </a:prstGeom>
          <a:solidFill>
            <a:srgbClr val="A99770"/>
          </a:solidFill>
          <a:ln>
            <a:solidFill>
              <a:srgbClr val="A9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90634" y="606451"/>
            <a:ext cx="6336000" cy="0"/>
          </a:xfrm>
          <a:prstGeom prst="rect">
            <a:avLst/>
          </a:prstGeom>
          <a:solidFill>
            <a:srgbClr val="A99770"/>
          </a:solidFill>
          <a:ln>
            <a:solidFill>
              <a:srgbClr val="A9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22961" y="661986"/>
            <a:ext cx="6255295" cy="1040285"/>
          </a:xfrm>
          <a:prstGeom prst="rect">
            <a:avLst/>
          </a:prstGeom>
          <a:noFill/>
        </p:spPr>
        <p:txBody>
          <a:bodyPr wrap="square" rtlCol="0">
            <a:spAutoFit/>
          </a:bodyPr>
          <a:lstStyle/>
          <a:p>
            <a:pPr>
              <a:lnSpc>
                <a:spcPct val="110000"/>
              </a:lnSpc>
            </a:pPr>
            <a:r>
              <a:rPr lang="ja-JP" altLang="en-US" sz="1400" dirty="0">
                <a:solidFill>
                  <a:srgbClr val="3F3725"/>
                </a:solidFill>
                <a:latin typeface="ＤＨＰ平成ゴシックW5" panose="020B0500000000000000" pitchFamily="50" charset="-128"/>
                <a:ea typeface="ＤＨＰ平成ゴシックW5" panose="020B0500000000000000" pitchFamily="50" charset="-128"/>
              </a:rPr>
              <a:t>○日当の取扱いについては、活動組織等の構成員間で十分な合意形成を図り</a:t>
            </a:r>
            <a:endParaRPr lang="en-US" altLang="ja-JP" sz="1400" dirty="0">
              <a:solidFill>
                <a:srgbClr val="3F3725"/>
              </a:solidFill>
              <a:latin typeface="ＤＨＰ平成ゴシックW5" panose="020B0500000000000000" pitchFamily="50" charset="-128"/>
              <a:ea typeface="ＤＨＰ平成ゴシックW5" panose="020B0500000000000000" pitchFamily="50" charset="-128"/>
            </a:endParaRPr>
          </a:p>
          <a:p>
            <a:pPr>
              <a:lnSpc>
                <a:spcPct val="110000"/>
              </a:lnSpc>
            </a:pPr>
            <a:r>
              <a:rPr lang="ja-JP" altLang="en-US" sz="1400" dirty="0" smtClean="0">
                <a:solidFill>
                  <a:srgbClr val="3F3725"/>
                </a:solidFill>
                <a:latin typeface="ＤＨＰ平成ゴシックW5" panose="020B0500000000000000" pitchFamily="50" charset="-128"/>
                <a:ea typeface="ＤＨＰ平成ゴシックW5" panose="020B0500000000000000" pitchFamily="50" charset="-128"/>
              </a:rPr>
              <a:t>まし</a:t>
            </a:r>
            <a:r>
              <a:rPr lang="ja-JP" altLang="en-US" sz="1400" dirty="0">
                <a:solidFill>
                  <a:srgbClr val="3F3725"/>
                </a:solidFill>
                <a:latin typeface="ＤＨＰ平成ゴシックW5" panose="020B0500000000000000" pitchFamily="50" charset="-128"/>
                <a:ea typeface="ＤＨＰ平成ゴシックW5" panose="020B0500000000000000" pitchFamily="50" charset="-128"/>
              </a:rPr>
              <a:t>ょう。</a:t>
            </a:r>
            <a:endParaRPr lang="en-US" altLang="ja-JP" sz="1400" dirty="0">
              <a:solidFill>
                <a:srgbClr val="3F3725"/>
              </a:solidFill>
              <a:latin typeface="ＤＨＰ平成ゴシックW5" panose="020B0500000000000000" pitchFamily="50" charset="-128"/>
              <a:ea typeface="ＤＨＰ平成ゴシックW5" panose="020B0500000000000000" pitchFamily="50" charset="-128"/>
            </a:endParaRPr>
          </a:p>
          <a:p>
            <a:pPr>
              <a:lnSpc>
                <a:spcPct val="110000"/>
              </a:lnSpc>
            </a:pPr>
            <a:r>
              <a:rPr lang="ja-JP" altLang="en-US" sz="1400" dirty="0">
                <a:solidFill>
                  <a:srgbClr val="3F3725"/>
                </a:solidFill>
                <a:latin typeface="ＤＨＰ平成ゴシックW5" panose="020B0500000000000000" pitchFamily="50" charset="-128"/>
                <a:ea typeface="ＤＨＰ平成ゴシックW5" panose="020B0500000000000000" pitchFamily="50" charset="-128"/>
              </a:rPr>
              <a:t>○草刈りや泥上げ、補修作業などの労力提供の対価として日当を支払う</a:t>
            </a:r>
            <a:r>
              <a:rPr lang="ja-JP" altLang="en-US" sz="1400" dirty="0" smtClean="0">
                <a:solidFill>
                  <a:srgbClr val="3F3725"/>
                </a:solidFill>
                <a:latin typeface="ＤＨＰ平成ゴシックW5" panose="020B0500000000000000" pitchFamily="50" charset="-128"/>
                <a:ea typeface="ＤＨＰ平成ゴシックW5" panose="020B0500000000000000" pitchFamily="50" charset="-128"/>
              </a:rPr>
              <a:t>場合</a:t>
            </a:r>
            <a:endParaRPr lang="en-US" altLang="ja-JP" sz="1400" dirty="0" smtClean="0">
              <a:solidFill>
                <a:srgbClr val="3F3725"/>
              </a:solidFill>
              <a:latin typeface="ＤＨＰ平成ゴシックW5" panose="020B0500000000000000" pitchFamily="50" charset="-128"/>
              <a:ea typeface="ＤＨＰ平成ゴシックW5" panose="020B0500000000000000" pitchFamily="50" charset="-128"/>
            </a:endParaRPr>
          </a:p>
          <a:p>
            <a:pPr>
              <a:lnSpc>
                <a:spcPct val="110000"/>
              </a:lnSpc>
            </a:pPr>
            <a:r>
              <a:rPr lang="ja-JP" altLang="en-US" sz="1400" dirty="0" smtClean="0">
                <a:solidFill>
                  <a:srgbClr val="3F3725"/>
                </a:solidFill>
                <a:latin typeface="ＤＨＰ平成ゴシックW5" panose="020B0500000000000000" pitchFamily="50" charset="-128"/>
                <a:ea typeface="ＤＨＰ平成ゴシックW5" panose="020B0500000000000000" pitchFamily="50" charset="-128"/>
              </a:rPr>
              <a:t>は、活動</a:t>
            </a:r>
            <a:r>
              <a:rPr lang="ja-JP" altLang="en-US" sz="1400" dirty="0">
                <a:solidFill>
                  <a:srgbClr val="3F3725"/>
                </a:solidFill>
                <a:latin typeface="ＤＨＰ平成ゴシックW5" panose="020B0500000000000000" pitchFamily="50" charset="-128"/>
                <a:ea typeface="ＤＨＰ平成ゴシックW5" panose="020B0500000000000000" pitchFamily="50" charset="-128"/>
              </a:rPr>
              <a:t>に参加した本人に支払い、受領を確認しましょう。</a:t>
            </a:r>
            <a:endParaRPr lang="en-US" altLang="ja-JP" sz="1400" dirty="0">
              <a:solidFill>
                <a:srgbClr val="3F3725"/>
              </a:solidFill>
              <a:latin typeface="ＤＨＰ平成ゴシックW5" panose="020B0500000000000000" pitchFamily="50" charset="-128"/>
              <a:ea typeface="ＤＨＰ平成ゴシックW5" panose="020B0500000000000000" pitchFamily="50" charset="-128"/>
            </a:endParaRPr>
          </a:p>
        </p:txBody>
      </p:sp>
      <p:sp>
        <p:nvSpPr>
          <p:cNvPr id="94" name="下矢印 93"/>
          <p:cNvSpPr/>
          <p:nvPr/>
        </p:nvSpPr>
        <p:spPr>
          <a:xfrm>
            <a:off x="2957792" y="4281050"/>
            <a:ext cx="144000" cy="468000"/>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7" name="図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689" y="4751934"/>
            <a:ext cx="523908" cy="567000"/>
          </a:xfrm>
          <a:prstGeom prst="rect">
            <a:avLst/>
          </a:prstGeom>
        </p:spPr>
      </p:pic>
      <p:pic>
        <p:nvPicPr>
          <p:cNvPr id="98" name="図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04" y="4723808"/>
            <a:ext cx="390490" cy="567000"/>
          </a:xfrm>
          <a:prstGeom prst="rect">
            <a:avLst/>
          </a:prstGeom>
        </p:spPr>
      </p:pic>
      <p:pic>
        <p:nvPicPr>
          <p:cNvPr id="101" name="図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967" y="4749987"/>
            <a:ext cx="316386" cy="567000"/>
          </a:xfrm>
          <a:prstGeom prst="rect">
            <a:avLst/>
          </a:prstGeom>
        </p:spPr>
      </p:pic>
      <p:pic>
        <p:nvPicPr>
          <p:cNvPr id="105" name="図 104"/>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394" r="100000">
                        <a14:foregroundMark x1="64567" y1="68548" x2="64567" y2="68548"/>
                        <a14:foregroundMark x1="83858" y1="75000" x2="83858" y2="75000"/>
                        <a14:foregroundMark x1="92126" y1="58871" x2="92126" y2="58871"/>
                        <a14:foregroundMark x1="62992" y1="79032" x2="62992" y2="79032"/>
                        <a14:foregroundMark x1="59449" y1="70161" x2="59449" y2="70161"/>
                        <a14:foregroundMark x1="64567" y1="59677" x2="64567" y2="59677"/>
                        <a14:foregroundMark x1="42520" y1="35484" x2="42520" y2="35484"/>
                        <a14:foregroundMark x1="40157" y1="17742" x2="40157" y2="17742"/>
                        <a14:foregroundMark x1="38189" y1="11290" x2="38189" y2="11290"/>
                        <a14:foregroundMark x1="47638" y1="60484" x2="47638" y2="60484"/>
                        <a14:foregroundMark x1="48031" y1="55645" x2="48031" y2="55645"/>
                        <a14:foregroundMark x1="2756" y1="6452" x2="2756" y2="6452"/>
                        <a14:foregroundMark x1="2362" y1="4839" x2="2362" y2="4839"/>
                        <a14:foregroundMark x1="1969" y1="10484" x2="1969" y2="10484"/>
                        <a14:foregroundMark x1="1969" y1="14516" x2="1969" y2="14516"/>
                        <a14:foregroundMark x1="4331" y1="19355" x2="4331" y2="19355"/>
                      </a14:backgroundRemoval>
                    </a14:imgEffect>
                  </a14:imgLayer>
                </a14:imgProps>
              </a:ext>
              <a:ext uri="{28A0092B-C50C-407E-A947-70E740481C1C}">
                <a14:useLocalDpi xmlns:a14="http://schemas.microsoft.com/office/drawing/2010/main" val="0"/>
              </a:ext>
            </a:extLst>
          </a:blip>
          <a:stretch>
            <a:fillRect/>
          </a:stretch>
        </p:blipFill>
        <p:spPr>
          <a:xfrm>
            <a:off x="2882964" y="4430871"/>
            <a:ext cx="386504" cy="189000"/>
          </a:xfrm>
          <a:prstGeom prst="rect">
            <a:avLst/>
          </a:prstGeom>
        </p:spPr>
      </p:pic>
      <p:sp>
        <p:nvSpPr>
          <p:cNvPr id="106" name="下矢印 105"/>
          <p:cNvSpPr/>
          <p:nvPr/>
        </p:nvSpPr>
        <p:spPr>
          <a:xfrm>
            <a:off x="2341685" y="4286929"/>
            <a:ext cx="144000" cy="468000"/>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7" name="下矢印 106"/>
          <p:cNvSpPr/>
          <p:nvPr/>
        </p:nvSpPr>
        <p:spPr>
          <a:xfrm>
            <a:off x="1416947" y="4275915"/>
            <a:ext cx="144000" cy="468000"/>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下矢印 107"/>
          <p:cNvSpPr/>
          <p:nvPr/>
        </p:nvSpPr>
        <p:spPr>
          <a:xfrm>
            <a:off x="974868" y="4283898"/>
            <a:ext cx="144000" cy="468000"/>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9" name="下矢印 108"/>
          <p:cNvSpPr/>
          <p:nvPr/>
        </p:nvSpPr>
        <p:spPr>
          <a:xfrm>
            <a:off x="476904" y="4276774"/>
            <a:ext cx="144000" cy="468000"/>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10" name="図 109"/>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394" r="100000">
                        <a14:foregroundMark x1="64567" y1="68548" x2="64567" y2="68548"/>
                        <a14:foregroundMark x1="83858" y1="75000" x2="83858" y2="75000"/>
                        <a14:foregroundMark x1="92126" y1="58871" x2="92126" y2="58871"/>
                        <a14:foregroundMark x1="62992" y1="79032" x2="62992" y2="79032"/>
                        <a14:foregroundMark x1="59449" y1="70161" x2="59449" y2="70161"/>
                        <a14:foregroundMark x1="64567" y1="59677" x2="64567" y2="59677"/>
                        <a14:foregroundMark x1="42520" y1="35484" x2="42520" y2="35484"/>
                        <a14:foregroundMark x1="40157" y1="17742" x2="40157" y2="17742"/>
                        <a14:foregroundMark x1="38189" y1="11290" x2="38189" y2="11290"/>
                        <a14:foregroundMark x1="47638" y1="60484" x2="47638" y2="60484"/>
                        <a14:foregroundMark x1="48031" y1="55645" x2="48031" y2="55645"/>
                        <a14:foregroundMark x1="2756" y1="6452" x2="2756" y2="6452"/>
                        <a14:foregroundMark x1="2362" y1="4839" x2="2362" y2="4839"/>
                        <a14:foregroundMark x1="1969" y1="10484" x2="1969" y2="10484"/>
                        <a14:foregroundMark x1="1969" y1="14516" x2="1969" y2="14516"/>
                        <a14:foregroundMark x1="4331" y1="19355" x2="4331" y2="19355"/>
                      </a14:backgroundRemoval>
                    </a14:imgEffect>
                  </a14:imgLayer>
                </a14:imgProps>
              </a:ext>
              <a:ext uri="{28A0092B-C50C-407E-A947-70E740481C1C}">
                <a14:useLocalDpi xmlns:a14="http://schemas.microsoft.com/office/drawing/2010/main" val="0"/>
              </a:ext>
            </a:extLst>
          </a:blip>
          <a:stretch>
            <a:fillRect/>
          </a:stretch>
        </p:blipFill>
        <p:spPr>
          <a:xfrm>
            <a:off x="364971" y="4415871"/>
            <a:ext cx="447590" cy="218871"/>
          </a:xfrm>
          <a:prstGeom prst="rect">
            <a:avLst/>
          </a:prstGeom>
        </p:spPr>
      </p:pic>
      <p:pic>
        <p:nvPicPr>
          <p:cNvPr id="111" name="図 1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394" r="100000">
                        <a14:foregroundMark x1="64567" y1="68548" x2="64567" y2="68548"/>
                        <a14:foregroundMark x1="83858" y1="75000" x2="83858" y2="75000"/>
                        <a14:foregroundMark x1="92126" y1="58871" x2="92126" y2="58871"/>
                        <a14:foregroundMark x1="62992" y1="79032" x2="62992" y2="79032"/>
                        <a14:foregroundMark x1="59449" y1="70161" x2="59449" y2="70161"/>
                        <a14:foregroundMark x1="64567" y1="59677" x2="64567" y2="59677"/>
                        <a14:foregroundMark x1="42520" y1="35484" x2="42520" y2="35484"/>
                        <a14:foregroundMark x1="40157" y1="17742" x2="40157" y2="17742"/>
                        <a14:foregroundMark x1="38189" y1="11290" x2="38189" y2="11290"/>
                        <a14:foregroundMark x1="47638" y1="60484" x2="47638" y2="60484"/>
                        <a14:foregroundMark x1="48031" y1="55645" x2="48031" y2="55645"/>
                        <a14:foregroundMark x1="2756" y1="6452" x2="2756" y2="6452"/>
                        <a14:foregroundMark x1="2362" y1="4839" x2="2362" y2="4839"/>
                        <a14:foregroundMark x1="1969" y1="10484" x2="1969" y2="10484"/>
                        <a14:foregroundMark x1="1969" y1="14516" x2="1969" y2="14516"/>
                        <a14:foregroundMark x1="4331" y1="19355" x2="4331" y2="19355"/>
                      </a14:backgroundRemoval>
                    </a14:imgEffect>
                  </a14:imgLayer>
                </a14:imgProps>
              </a:ext>
              <a:ext uri="{28A0092B-C50C-407E-A947-70E740481C1C}">
                <a14:useLocalDpi xmlns:a14="http://schemas.microsoft.com/office/drawing/2010/main" val="0"/>
              </a:ext>
            </a:extLst>
          </a:blip>
          <a:stretch>
            <a:fillRect/>
          </a:stretch>
        </p:blipFill>
        <p:spPr>
          <a:xfrm>
            <a:off x="2266525" y="4428865"/>
            <a:ext cx="386504" cy="189000"/>
          </a:xfrm>
          <a:prstGeom prst="rect">
            <a:avLst/>
          </a:prstGeom>
        </p:spPr>
      </p:pic>
      <p:pic>
        <p:nvPicPr>
          <p:cNvPr id="112" name="図 111"/>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394" r="100000">
                        <a14:foregroundMark x1="64567" y1="68548" x2="64567" y2="68548"/>
                        <a14:foregroundMark x1="83858" y1="75000" x2="83858" y2="75000"/>
                        <a14:foregroundMark x1="92126" y1="58871" x2="92126" y2="58871"/>
                        <a14:foregroundMark x1="62992" y1="79032" x2="62992" y2="79032"/>
                        <a14:foregroundMark x1="59449" y1="70161" x2="59449" y2="70161"/>
                        <a14:foregroundMark x1="64567" y1="59677" x2="64567" y2="59677"/>
                        <a14:foregroundMark x1="42520" y1="35484" x2="42520" y2="35484"/>
                        <a14:foregroundMark x1="40157" y1="17742" x2="40157" y2="17742"/>
                        <a14:foregroundMark x1="38189" y1="11290" x2="38189" y2="11290"/>
                        <a14:foregroundMark x1="47638" y1="60484" x2="47638" y2="60484"/>
                        <a14:foregroundMark x1="48031" y1="55645" x2="48031" y2="55645"/>
                        <a14:foregroundMark x1="2756" y1="6452" x2="2756" y2="6452"/>
                        <a14:foregroundMark x1="2362" y1="4839" x2="2362" y2="4839"/>
                        <a14:foregroundMark x1="1969" y1="10484" x2="1969" y2="10484"/>
                        <a14:foregroundMark x1="1969" y1="14516" x2="1969" y2="14516"/>
                        <a14:foregroundMark x1="4331" y1="19355" x2="4331" y2="19355"/>
                      </a14:backgroundRemoval>
                    </a14:imgEffect>
                  </a14:imgLayer>
                </a14:imgProps>
              </a:ext>
              <a:ext uri="{28A0092B-C50C-407E-A947-70E740481C1C}">
                <a14:useLocalDpi xmlns:a14="http://schemas.microsoft.com/office/drawing/2010/main" val="0"/>
              </a:ext>
            </a:extLst>
          </a:blip>
          <a:stretch>
            <a:fillRect/>
          </a:stretch>
        </p:blipFill>
        <p:spPr>
          <a:xfrm>
            <a:off x="1358289" y="4418357"/>
            <a:ext cx="386504" cy="189000"/>
          </a:xfrm>
          <a:prstGeom prst="rect">
            <a:avLst/>
          </a:prstGeom>
        </p:spPr>
      </p:pic>
      <p:pic>
        <p:nvPicPr>
          <p:cNvPr id="113" name="図 112"/>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394" r="100000">
                        <a14:foregroundMark x1="64567" y1="68548" x2="64567" y2="68548"/>
                        <a14:foregroundMark x1="83858" y1="75000" x2="83858" y2="75000"/>
                        <a14:foregroundMark x1="92126" y1="58871" x2="92126" y2="58871"/>
                        <a14:foregroundMark x1="62992" y1="79032" x2="62992" y2="79032"/>
                        <a14:foregroundMark x1="59449" y1="70161" x2="59449" y2="70161"/>
                        <a14:foregroundMark x1="64567" y1="59677" x2="64567" y2="59677"/>
                        <a14:foregroundMark x1="42520" y1="35484" x2="42520" y2="35484"/>
                        <a14:foregroundMark x1="40157" y1="17742" x2="40157" y2="17742"/>
                        <a14:foregroundMark x1="38189" y1="11290" x2="38189" y2="11290"/>
                        <a14:foregroundMark x1="47638" y1="60484" x2="47638" y2="60484"/>
                        <a14:foregroundMark x1="48031" y1="55645" x2="48031" y2="55645"/>
                        <a14:foregroundMark x1="2756" y1="6452" x2="2756" y2="6452"/>
                        <a14:foregroundMark x1="2362" y1="4839" x2="2362" y2="4839"/>
                        <a14:foregroundMark x1="1969" y1="10484" x2="1969" y2="10484"/>
                        <a14:foregroundMark x1="1969" y1="14516" x2="1969" y2="14516"/>
                        <a14:foregroundMark x1="4331" y1="19355" x2="4331" y2="19355"/>
                      </a14:backgroundRemoval>
                    </a14:imgEffect>
                  </a14:imgLayer>
                </a14:imgProps>
              </a:ext>
              <a:ext uri="{28A0092B-C50C-407E-A947-70E740481C1C}">
                <a14:useLocalDpi xmlns:a14="http://schemas.microsoft.com/office/drawing/2010/main" val="0"/>
              </a:ext>
            </a:extLst>
          </a:blip>
          <a:stretch>
            <a:fillRect/>
          </a:stretch>
        </p:blipFill>
        <p:spPr>
          <a:xfrm>
            <a:off x="877963" y="4417552"/>
            <a:ext cx="386504" cy="189000"/>
          </a:xfrm>
          <a:prstGeom prst="rect">
            <a:avLst/>
          </a:prstGeom>
        </p:spPr>
      </p:pic>
      <p:sp>
        <p:nvSpPr>
          <p:cNvPr id="116" name="下矢印 115"/>
          <p:cNvSpPr/>
          <p:nvPr/>
        </p:nvSpPr>
        <p:spPr>
          <a:xfrm>
            <a:off x="2348380" y="2315709"/>
            <a:ext cx="597702" cy="162190"/>
          </a:xfrm>
          <a:prstGeom prst="downArrow">
            <a:avLst>
              <a:gd name="adj1" fmla="val 62552"/>
              <a:gd name="adj2" fmla="val 42214"/>
            </a:avLst>
          </a:prstGeom>
          <a:solidFill>
            <a:srgbClr val="FE9F8C"/>
          </a:solidFill>
          <a:ln>
            <a:solidFill>
              <a:srgbClr val="FE9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30" name="Rectangle 110"/>
          <p:cNvSpPr>
            <a:spLocks noChangeArrowheads="1"/>
          </p:cNvSpPr>
          <p:nvPr/>
        </p:nvSpPr>
        <p:spPr bwMode="auto">
          <a:xfrm>
            <a:off x="289129" y="6414206"/>
            <a:ext cx="3005429" cy="738664"/>
          </a:xfrm>
          <a:prstGeom prst="rect">
            <a:avLst/>
          </a:prstGeom>
          <a:noFill/>
          <a:extLst/>
        </p:spPr>
        <p:txBody>
          <a:bodyPr wrap="square" lIns="0" tIns="0" rIns="0" bIns="0" rtlCol="0">
            <a:spAutoFit/>
          </a:bodyPr>
          <a:lstStyle/>
          <a:p>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参加者</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ごとの活動日、活動内容、時間等と支払額を一覧表</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にし、参加者</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本人から受領印又はサインと受領日を記入してもらい、管理しましょう。</a:t>
            </a:r>
            <a:r>
              <a:rPr lang="en-US" altLang="ja-JP" sz="1200" dirty="0">
                <a:solidFill>
                  <a:srgbClr val="3F3725"/>
                </a:solidFill>
                <a:latin typeface="ＤＦ平成ゴシック体W5" panose="020B0509000000000000" pitchFamily="49" charset="-128"/>
                <a:ea typeface="ＤＦ平成ゴシック体W5" panose="020B0509000000000000" pitchFamily="49" charset="-128"/>
              </a:rPr>
              <a:t>※</a:t>
            </a:r>
          </a:p>
        </p:txBody>
      </p:sp>
      <p:sp>
        <p:nvSpPr>
          <p:cNvPr id="131" name="正方形/長方形 130"/>
          <p:cNvSpPr/>
          <p:nvPr/>
        </p:nvSpPr>
        <p:spPr>
          <a:xfrm>
            <a:off x="1300160" y="7174387"/>
            <a:ext cx="857927" cy="253916"/>
          </a:xfrm>
          <a:prstGeom prst="rect">
            <a:avLst/>
          </a:prstGeom>
        </p:spPr>
        <p:txBody>
          <a:bodyPr wrap="none">
            <a:spAutoFit/>
          </a:bodyPr>
          <a:lstStyle/>
          <a:p>
            <a:r>
              <a:rPr lang="ja-JP" altLang="en-US" sz="1050" dirty="0" smtClean="0">
                <a:latin typeface="HG丸ｺﾞｼｯｸM-PRO" panose="020F0600000000000000" pitchFamily="50" charset="-128"/>
                <a:ea typeface="HG丸ｺﾞｼｯｸM-PRO" panose="020F0600000000000000" pitchFamily="50" charset="-128"/>
              </a:rPr>
              <a:t>一覧表の例</a:t>
            </a:r>
            <a:endParaRPr lang="ja-JP" altLang="en-US" sz="1050" dirty="0"/>
          </a:p>
        </p:txBody>
      </p:sp>
      <p:sp>
        <p:nvSpPr>
          <p:cNvPr id="4" name="正方形/長方形 3"/>
          <p:cNvSpPr/>
          <p:nvPr/>
        </p:nvSpPr>
        <p:spPr>
          <a:xfrm>
            <a:off x="3707035" y="6404343"/>
            <a:ext cx="2998458" cy="738664"/>
          </a:xfrm>
          <a:prstGeom prst="rect">
            <a:avLst/>
          </a:prstGeom>
          <a:noFill/>
        </p:spPr>
        <p:txBody>
          <a:bodyPr wrap="square" lIns="0" tIns="0" rIns="0" bIns="0" rtlCol="0">
            <a:spAutoFit/>
          </a:bodyPr>
          <a:lstStyle/>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代表者が一括して受け取る場合も、一覧表に参加者本人から受領印・サインを記入してもらい、これを（広域）活動組織に提出</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しましょう。</a:t>
            </a:r>
            <a:r>
              <a:rPr lang="en-US" altLang="ja-JP" sz="1200" dirty="0">
                <a:solidFill>
                  <a:srgbClr val="3F3725"/>
                </a:solidFill>
                <a:latin typeface="ＤＦ平成ゴシック体W5" panose="020B0509000000000000" pitchFamily="49" charset="-128"/>
                <a:ea typeface="ＤＦ平成ゴシック体W5" panose="020B0509000000000000" pitchFamily="49" charset="-128"/>
              </a:rPr>
              <a:t>※</a:t>
            </a:r>
            <a:endParaRPr lang="ja-JP"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59" name="角丸四角形 58"/>
          <p:cNvSpPr/>
          <p:nvPr/>
        </p:nvSpPr>
        <p:spPr>
          <a:xfrm>
            <a:off x="4364811" y="7191061"/>
            <a:ext cx="1499949" cy="250684"/>
          </a:xfrm>
          <a:prstGeom prst="roundRect">
            <a:avLst>
              <a:gd name="adj" fmla="val 17336"/>
            </a:avLst>
          </a:prstGeom>
          <a:solidFill>
            <a:srgbClr val="FFC000">
              <a:alpha val="20000"/>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（広域）活動</a:t>
            </a: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組織</a:t>
            </a:r>
          </a:p>
        </p:txBody>
      </p:sp>
      <p:sp>
        <p:nvSpPr>
          <p:cNvPr id="60" name="角丸四角形 59"/>
          <p:cNvSpPr/>
          <p:nvPr/>
        </p:nvSpPr>
        <p:spPr>
          <a:xfrm>
            <a:off x="4345218" y="7634628"/>
            <a:ext cx="1519541" cy="382409"/>
          </a:xfrm>
          <a:prstGeom prst="roundRect">
            <a:avLst>
              <a:gd name="adj" fmla="val 17336"/>
            </a:avLst>
          </a:prstGeom>
          <a:solidFill>
            <a:srgbClr val="FFC000">
              <a:alpha val="20000"/>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構成団体や集落の</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pPr algn="ct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代表者</a:t>
            </a:r>
            <a:endParaRPr lang="ja-JP" altLang="en-US" sz="1200" dirty="0">
              <a:solidFill>
                <a:srgbClr val="3F3725"/>
              </a:solidFill>
              <a:latin typeface="ＤＦ平成ゴシック体W5" panose="020B0509000000000000" pitchFamily="49" charset="-128"/>
              <a:ea typeface="ＤＦ平成ゴシック体W5" panose="020B0509000000000000" pitchFamily="49" charset="-128"/>
            </a:endParaRPr>
          </a:p>
        </p:txBody>
      </p:sp>
      <p:pic>
        <p:nvPicPr>
          <p:cNvPr id="61" name="図 60"/>
          <p:cNvPicPr>
            <a:picLocks noChangeAspect="1"/>
          </p:cNvPicPr>
          <p:nvPr/>
        </p:nvPicPr>
        <p:blipFill rotWithShape="1">
          <a:blip r:embed="rId10" cstate="print">
            <a:extLst>
              <a:ext uri="{28A0092B-C50C-407E-A947-70E740481C1C}">
                <a14:useLocalDpi xmlns:a14="http://schemas.microsoft.com/office/drawing/2010/main" val="0"/>
              </a:ext>
            </a:extLst>
          </a:blip>
          <a:srcRect r="-2655" b="24935"/>
          <a:stretch/>
        </p:blipFill>
        <p:spPr>
          <a:xfrm>
            <a:off x="4194255" y="8300513"/>
            <a:ext cx="410447" cy="490411"/>
          </a:xfrm>
          <a:prstGeom prst="rect">
            <a:avLst/>
          </a:prstGeom>
        </p:spPr>
      </p:pic>
      <p:pic>
        <p:nvPicPr>
          <p:cNvPr id="62" name="図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94071" y="8310130"/>
            <a:ext cx="283000" cy="507169"/>
          </a:xfrm>
          <a:prstGeom prst="rect">
            <a:avLst/>
          </a:prstGeom>
        </p:spPr>
      </p:pic>
      <p:pic>
        <p:nvPicPr>
          <p:cNvPr id="63" name="図 62"/>
          <p:cNvPicPr>
            <a:picLocks noChangeAspect="1"/>
          </p:cNvPicPr>
          <p:nvPr/>
        </p:nvPicPr>
        <p:blipFill rotWithShape="1">
          <a:blip r:embed="rId12" cstate="print">
            <a:extLst>
              <a:ext uri="{28A0092B-C50C-407E-A947-70E740481C1C}">
                <a14:useLocalDpi xmlns:a14="http://schemas.microsoft.com/office/drawing/2010/main" val="0"/>
              </a:ext>
            </a:extLst>
          </a:blip>
          <a:srcRect r="2116" b="22202"/>
          <a:stretch/>
        </p:blipFill>
        <p:spPr>
          <a:xfrm>
            <a:off x="5737629" y="8322923"/>
            <a:ext cx="306056" cy="474920"/>
          </a:xfrm>
          <a:prstGeom prst="rect">
            <a:avLst/>
          </a:prstGeom>
        </p:spPr>
      </p:pic>
      <p:sp>
        <p:nvSpPr>
          <p:cNvPr id="6" name="下矢印 5"/>
          <p:cNvSpPr/>
          <p:nvPr/>
        </p:nvSpPr>
        <p:spPr>
          <a:xfrm>
            <a:off x="5044264" y="8112781"/>
            <a:ext cx="108000" cy="175339"/>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5" name="下矢印 64"/>
          <p:cNvSpPr/>
          <p:nvPr/>
        </p:nvSpPr>
        <p:spPr>
          <a:xfrm rot="2494114">
            <a:off x="4420712" y="8057762"/>
            <a:ext cx="99665" cy="248082"/>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下矢印 65"/>
          <p:cNvSpPr/>
          <p:nvPr/>
        </p:nvSpPr>
        <p:spPr>
          <a:xfrm rot="13294114">
            <a:off x="4549080" y="8072995"/>
            <a:ext cx="85393" cy="248082"/>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7" name="下矢印 66"/>
          <p:cNvSpPr/>
          <p:nvPr/>
        </p:nvSpPr>
        <p:spPr>
          <a:xfrm flipV="1">
            <a:off x="5152264" y="8103861"/>
            <a:ext cx="108000" cy="175339"/>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3" name="下矢印 72"/>
          <p:cNvSpPr/>
          <p:nvPr/>
        </p:nvSpPr>
        <p:spPr>
          <a:xfrm>
            <a:off x="4676997" y="7446552"/>
            <a:ext cx="108000" cy="175339"/>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4" name="下矢印 73"/>
          <p:cNvSpPr/>
          <p:nvPr/>
        </p:nvSpPr>
        <p:spPr>
          <a:xfrm flipV="1">
            <a:off x="5462966" y="7445609"/>
            <a:ext cx="108000" cy="175339"/>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5" name="ホームベース 74"/>
          <p:cNvSpPr/>
          <p:nvPr/>
        </p:nvSpPr>
        <p:spPr>
          <a:xfrm>
            <a:off x="3544171" y="8034011"/>
            <a:ext cx="747316" cy="208877"/>
          </a:xfrm>
          <a:prstGeom prst="homePlate">
            <a:avLst>
              <a:gd name="adj" fmla="val 39487"/>
            </a:avLst>
          </a:prstGeom>
          <a:solidFill>
            <a:srgbClr val="FFCC00">
              <a:alpha val="74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sp>
      <p:sp>
        <p:nvSpPr>
          <p:cNvPr id="76" name="テキスト ボックス 75"/>
          <p:cNvSpPr txBox="1"/>
          <p:nvPr/>
        </p:nvSpPr>
        <p:spPr>
          <a:xfrm>
            <a:off x="3577834" y="8001377"/>
            <a:ext cx="643625" cy="234231"/>
          </a:xfrm>
          <a:prstGeom prst="rect">
            <a:avLst/>
          </a:prstGeom>
          <a:noFill/>
        </p:spPr>
        <p:txBody>
          <a:bodyPr wrap="square" rtlCol="0">
            <a:spAutoFit/>
          </a:bodyPr>
          <a:lstStyle/>
          <a:p>
            <a:pPr>
              <a:lnSpc>
                <a:spcPct val="110000"/>
              </a:lnSpc>
            </a:pPr>
            <a:r>
              <a:rPr lang="ja-JP" altLang="en-US" sz="900" dirty="0">
                <a:solidFill>
                  <a:srgbClr val="383838"/>
                </a:solidFill>
                <a:latin typeface="ＤＦ平成ゴシック体W5" panose="020B0509000000000000" pitchFamily="49" charset="-128"/>
                <a:ea typeface="ＤＦ平成ゴシック体W5" panose="020B0509000000000000" pitchFamily="49" charset="-128"/>
              </a:rPr>
              <a:t>日当支払</a:t>
            </a:r>
            <a:endParaRPr lang="en-US" altLang="ja-JP" sz="900" dirty="0">
              <a:solidFill>
                <a:srgbClr val="383838"/>
              </a:solidFill>
              <a:latin typeface="ＤＦ平成ゴシック体W5" panose="020B0509000000000000" pitchFamily="49" charset="-128"/>
              <a:ea typeface="ＤＦ平成ゴシック体W5" panose="020B0509000000000000" pitchFamily="49" charset="-128"/>
            </a:endParaRPr>
          </a:p>
        </p:txBody>
      </p:sp>
      <p:sp>
        <p:nvSpPr>
          <p:cNvPr id="115" name="角丸四角形 114"/>
          <p:cNvSpPr/>
          <p:nvPr/>
        </p:nvSpPr>
        <p:spPr>
          <a:xfrm>
            <a:off x="121454" y="1839095"/>
            <a:ext cx="4954109" cy="474953"/>
          </a:xfrm>
          <a:prstGeom prst="roundRect">
            <a:avLst>
              <a:gd name="adj" fmla="val 17336"/>
            </a:avLst>
          </a:prstGeom>
          <a:solidFill>
            <a:srgbClr val="FFC000">
              <a:alpha val="20000"/>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3F3725"/>
                </a:solidFill>
                <a:latin typeface="ＤＨＰ平成ゴシックW5" panose="020B0500000000000000" pitchFamily="50" charset="-128"/>
                <a:ea typeface="ＤＨＰ平成ゴシックW5" panose="020B0500000000000000" pitchFamily="50" charset="-128"/>
              </a:rPr>
              <a:t>日</a:t>
            </a:r>
            <a:r>
              <a:rPr lang="ja-JP" altLang="en-US" sz="1200" dirty="0">
                <a:solidFill>
                  <a:srgbClr val="3F3725"/>
                </a:solidFill>
                <a:latin typeface="ＤＨＰ平成ゴシックW5" panose="020B0500000000000000" pitchFamily="50" charset="-128"/>
                <a:ea typeface="ＤＨＰ平成ゴシックW5" panose="020B0500000000000000" pitchFamily="50" charset="-128"/>
              </a:rPr>
              <a:t>当の取扱いに</a:t>
            </a:r>
            <a:r>
              <a:rPr lang="ja-JP" altLang="en-US" sz="1200" dirty="0" smtClean="0">
                <a:solidFill>
                  <a:srgbClr val="3F3725"/>
                </a:solidFill>
                <a:latin typeface="ＤＨＰ平成ゴシックW5" panose="020B0500000000000000" pitchFamily="50" charset="-128"/>
                <a:ea typeface="ＤＨＰ平成ゴシックW5" panose="020B0500000000000000" pitchFamily="50" charset="-128"/>
              </a:rPr>
              <a:t>ついて、活動</a:t>
            </a:r>
            <a:r>
              <a:rPr lang="ja-JP" altLang="en-US" sz="1200" dirty="0">
                <a:solidFill>
                  <a:srgbClr val="3F3725"/>
                </a:solidFill>
                <a:latin typeface="ＤＨＰ平成ゴシックW5" panose="020B0500000000000000" pitchFamily="50" charset="-128"/>
                <a:ea typeface="ＤＨＰ平成ゴシックW5" panose="020B0500000000000000" pitchFamily="50" charset="-128"/>
              </a:rPr>
              <a:t>組織等の構成員間</a:t>
            </a:r>
            <a:r>
              <a:rPr lang="ja-JP" altLang="en-US" sz="1200" dirty="0" smtClean="0">
                <a:solidFill>
                  <a:srgbClr val="3F3725"/>
                </a:solidFill>
                <a:latin typeface="ＤＨＰ平成ゴシックW5" panose="020B0500000000000000" pitchFamily="50" charset="-128"/>
                <a:ea typeface="ＤＨＰ平成ゴシックW5" panose="020B0500000000000000" pitchFamily="50" charset="-128"/>
              </a:rPr>
              <a:t>で合意形成</a:t>
            </a:r>
            <a:endParaRPr lang="en-US" altLang="ja-JP" sz="1200" dirty="0" smtClean="0">
              <a:solidFill>
                <a:srgbClr val="3F3725"/>
              </a:solidFill>
              <a:latin typeface="ＤＨＰ平成ゴシックW5" panose="020B0500000000000000" pitchFamily="50" charset="-128"/>
              <a:ea typeface="ＤＨＰ平成ゴシックW5" panose="020B0500000000000000" pitchFamily="50" charset="-128"/>
            </a:endParaRPr>
          </a:p>
          <a:p>
            <a:pPr algn="ctr"/>
            <a:r>
              <a:rPr lang="ja-JP" altLang="en-US" sz="1200" dirty="0" smtClean="0">
                <a:solidFill>
                  <a:srgbClr val="3F3725"/>
                </a:solidFill>
                <a:latin typeface="ＤＨＰ平成ゴシックW5" panose="020B0500000000000000" pitchFamily="50" charset="-128"/>
                <a:ea typeface="ＤＨＰ平成ゴシックW5" panose="020B0500000000000000" pitchFamily="50" charset="-128"/>
              </a:rPr>
              <a:t>（ポイント  １  の場の活用）</a:t>
            </a:r>
            <a:endParaRPr lang="ja-JP" altLang="en-US" sz="12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68" name="下矢印 67"/>
          <p:cNvSpPr/>
          <p:nvPr/>
        </p:nvSpPr>
        <p:spPr>
          <a:xfrm rot="7894114">
            <a:off x="5732021" y="8046386"/>
            <a:ext cx="99665" cy="248082"/>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9" name="下矢印 68"/>
          <p:cNvSpPr/>
          <p:nvPr/>
        </p:nvSpPr>
        <p:spPr>
          <a:xfrm rot="18694114">
            <a:off x="5634374" y="8107650"/>
            <a:ext cx="85393" cy="248082"/>
          </a:xfrm>
          <a:prstGeom prst="downArrow">
            <a:avLst/>
          </a:prstGeom>
          <a:solidFill>
            <a:schemeClr val="accent4"/>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0" name="図 8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09745" y="81957"/>
            <a:ext cx="383040" cy="504000"/>
          </a:xfrm>
          <a:prstGeom prst="rect">
            <a:avLst/>
          </a:prstGeom>
        </p:spPr>
      </p:pic>
      <p:sp>
        <p:nvSpPr>
          <p:cNvPr id="31" name="テキスト ボックス 30"/>
          <p:cNvSpPr txBox="1"/>
          <p:nvPr/>
        </p:nvSpPr>
        <p:spPr>
          <a:xfrm>
            <a:off x="270924" y="122287"/>
            <a:ext cx="6287622" cy="553998"/>
          </a:xfrm>
          <a:prstGeom prst="rect">
            <a:avLst/>
          </a:prstGeom>
          <a:noFill/>
        </p:spPr>
        <p:txBody>
          <a:bodyPr wrap="square" rtlCol="0">
            <a:spAutoFit/>
          </a:bodyPr>
          <a:lstStyle/>
          <a:p>
            <a:pPr>
              <a:lnSpc>
                <a:spcPct val="150000"/>
              </a:lnSpc>
            </a:pPr>
            <a:r>
              <a:rPr lang="ja-JP" altLang="en-US" sz="2000" dirty="0">
                <a:latin typeface="HGP創英角ｺﾞｼｯｸUB" panose="020B0900000000000000" pitchFamily="50" charset="-128"/>
                <a:ea typeface="HGP創英角ｺﾞｼｯｸUB" panose="020B0900000000000000" pitchFamily="50" charset="-128"/>
              </a:rPr>
              <a:t>３　</a:t>
            </a:r>
            <a:r>
              <a:rPr lang="ja-JP" altLang="en-US" sz="2000" dirty="0" smtClean="0">
                <a:latin typeface="HGP創英角ｺﾞｼｯｸUB" panose="020B0900000000000000" pitchFamily="50" charset="-128"/>
                <a:ea typeface="HGP創英角ｺﾞｼｯｸUB" panose="020B0900000000000000" pitchFamily="50" charset="-128"/>
              </a:rPr>
              <a:t>日当は活動参加者本人に支払い受領を確認しましょう</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1098182" y="6073728"/>
            <a:ext cx="1261884" cy="295466"/>
          </a:xfrm>
          <a:prstGeom prst="rect">
            <a:avLst/>
          </a:prstGeom>
          <a:solidFill>
            <a:srgbClr val="FF9966"/>
          </a:solidFill>
        </p:spPr>
        <p:txBody>
          <a:bodyPr wrap="square" rtlCol="0" anchor="ctr">
            <a:spAutoFit/>
          </a:bodyPr>
          <a:lstStyle/>
          <a:p>
            <a:pPr algn="ctr">
              <a:lnSpc>
                <a:spcPct val="110000"/>
              </a:lnSpc>
              <a:spcBef>
                <a:spcPts val="450"/>
              </a:spcBef>
            </a:pP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日</a:t>
            </a: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当の受領</a:t>
            </a:r>
            <a:r>
              <a:rPr lang="ja-JP" altLang="en-US" sz="1200" dirty="0">
                <a:solidFill>
                  <a:schemeClr val="bg1"/>
                </a:solidFill>
                <a:latin typeface="ＤＦ平成ゴシック体W5" panose="020B0509000000000000" pitchFamily="49" charset="-128"/>
                <a:ea typeface="ＤＦ平成ゴシック体W5" panose="020B0509000000000000" pitchFamily="49" charset="-128"/>
              </a:rPr>
              <a:t>確認</a:t>
            </a:r>
          </a:p>
        </p:txBody>
      </p:sp>
      <p:sp>
        <p:nvSpPr>
          <p:cNvPr id="92" name="正方形/長方形 91"/>
          <p:cNvSpPr/>
          <p:nvPr/>
        </p:nvSpPr>
        <p:spPr>
          <a:xfrm>
            <a:off x="3971922" y="6079937"/>
            <a:ext cx="2397965" cy="295466"/>
          </a:xfrm>
          <a:prstGeom prst="rect">
            <a:avLst/>
          </a:prstGeom>
          <a:solidFill>
            <a:srgbClr val="FF9966"/>
          </a:solidFill>
        </p:spPr>
        <p:txBody>
          <a:bodyPr wrap="square" rtlCol="0" anchor="ctr">
            <a:spAutoFit/>
          </a:bodyPr>
          <a:lstStyle/>
          <a:p>
            <a:pPr algn="ctr">
              <a:lnSpc>
                <a:spcPct val="110000"/>
              </a:lnSpc>
              <a:spcBef>
                <a:spcPts val="450"/>
              </a:spcBef>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代表者が一括して受け取る場合</a:t>
            </a:r>
            <a:endParaRPr lang="ja-JP" altLang="en-US" sz="1200" dirty="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117" name="Rectangle 110"/>
          <p:cNvSpPr>
            <a:spLocks noChangeArrowheads="1"/>
          </p:cNvSpPr>
          <p:nvPr/>
        </p:nvSpPr>
        <p:spPr bwMode="auto">
          <a:xfrm>
            <a:off x="191453" y="8094534"/>
            <a:ext cx="3092416" cy="369332"/>
          </a:xfrm>
          <a:prstGeom prst="rect">
            <a:avLst/>
          </a:prstGeom>
          <a:noFill/>
          <a:extLst/>
        </p:spPr>
        <p:txBody>
          <a:bodyPr wrap="square" lIns="0" tIns="0" rIns="0" bIns="0" rtlCol="0">
            <a:spAutoFit/>
          </a:bodyPr>
          <a:lstStyle/>
          <a:p>
            <a:r>
              <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rPr>
              <a:t>※</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金融機関への振込により支払う場合、　　</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　</a:t>
            </a: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振込受領書によって代えることもできます。</a:t>
            </a:r>
            <a:endParaRPr lang="en-US" altLang="ja-JP" sz="1200" dirty="0">
              <a:solidFill>
                <a:srgbClr val="3F3725"/>
              </a:solidFill>
              <a:latin typeface="ＤＦ平成ゴシック体W5" panose="020B0509000000000000" pitchFamily="49" charset="-128"/>
              <a:ea typeface="ＤＦ平成ゴシック体W5" panose="020B0509000000000000" pitchFamily="49" charset="-128"/>
            </a:endParaRPr>
          </a:p>
        </p:txBody>
      </p:sp>
      <p:pic>
        <p:nvPicPr>
          <p:cNvPr id="9" name="図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869" y="3050039"/>
            <a:ext cx="1224000" cy="1224000"/>
          </a:xfrm>
          <a:prstGeom prst="rect">
            <a:avLst/>
          </a:prstGeom>
        </p:spPr>
      </p:pic>
      <p:pic>
        <p:nvPicPr>
          <p:cNvPr id="11" name="図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34283" y="3055080"/>
            <a:ext cx="1557252" cy="1224000"/>
          </a:xfrm>
          <a:prstGeom prst="rect">
            <a:avLst/>
          </a:prstGeom>
        </p:spPr>
      </p:pic>
      <p:pic>
        <p:nvPicPr>
          <p:cNvPr id="15" name="図 14"/>
          <p:cNvPicPr>
            <a:picLocks noChangeAspect="1"/>
          </p:cNvPicPr>
          <p:nvPr/>
        </p:nvPicPr>
        <p:blipFill rotWithShape="1">
          <a:blip r:embed="rId16" cstate="print">
            <a:extLst>
              <a:ext uri="{28A0092B-C50C-407E-A947-70E740481C1C}">
                <a14:useLocalDpi xmlns:a14="http://schemas.microsoft.com/office/drawing/2010/main" val="0"/>
              </a:ext>
            </a:extLst>
          </a:blip>
          <a:srcRect r="2871" b="29188"/>
          <a:stretch/>
        </p:blipFill>
        <p:spPr>
          <a:xfrm>
            <a:off x="1418964" y="4747702"/>
            <a:ext cx="347313" cy="536461"/>
          </a:xfrm>
          <a:prstGeom prst="rect">
            <a:avLst/>
          </a:prstGeom>
        </p:spPr>
      </p:pic>
      <p:pic>
        <p:nvPicPr>
          <p:cNvPr id="16" name="図 15"/>
          <p:cNvPicPr>
            <a:picLocks noChangeAspect="1"/>
          </p:cNvPicPr>
          <p:nvPr/>
        </p:nvPicPr>
        <p:blipFill rotWithShape="1">
          <a:blip r:embed="rId17" cstate="print">
            <a:extLst>
              <a:ext uri="{28A0092B-C50C-407E-A947-70E740481C1C}">
                <a14:useLocalDpi xmlns:a14="http://schemas.microsoft.com/office/drawing/2010/main" val="0"/>
              </a:ext>
            </a:extLst>
          </a:blip>
          <a:srcRect l="-168" t="-1" r="-1178" b="10684"/>
          <a:stretch/>
        </p:blipFill>
        <p:spPr>
          <a:xfrm>
            <a:off x="2876748" y="4745117"/>
            <a:ext cx="344639" cy="542377"/>
          </a:xfrm>
          <a:prstGeom prst="rect">
            <a:avLst/>
          </a:prstGeom>
        </p:spPr>
      </p:pic>
      <p:sp>
        <p:nvSpPr>
          <p:cNvPr id="102" name="ホームベース 101"/>
          <p:cNvSpPr/>
          <p:nvPr/>
        </p:nvSpPr>
        <p:spPr>
          <a:xfrm flipH="1">
            <a:off x="3392530" y="4786871"/>
            <a:ext cx="1506945" cy="446727"/>
          </a:xfrm>
          <a:prstGeom prst="homePlate">
            <a:avLst>
              <a:gd name="adj" fmla="val 57355"/>
            </a:avLst>
          </a:prstGeom>
          <a:solidFill>
            <a:srgbClr val="FFCC00">
              <a:alpha val="74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sp>
      <p:sp>
        <p:nvSpPr>
          <p:cNvPr id="103" name="テキスト ボックス 102"/>
          <p:cNvSpPr txBox="1"/>
          <p:nvPr/>
        </p:nvSpPr>
        <p:spPr>
          <a:xfrm>
            <a:off x="3593780" y="4762785"/>
            <a:ext cx="1104443" cy="498598"/>
          </a:xfrm>
          <a:prstGeom prst="rect">
            <a:avLst/>
          </a:prstGeom>
          <a:noFill/>
        </p:spPr>
        <p:txBody>
          <a:bodyPr wrap="square" rtlCol="0">
            <a:spAutoFit/>
          </a:bodyPr>
          <a:lstStyle/>
          <a:p>
            <a:pPr>
              <a:lnSpc>
                <a:spcPct val="110000"/>
              </a:lnSpc>
              <a:spcBef>
                <a:spcPts val="450"/>
              </a:spcBef>
            </a:pPr>
            <a:r>
              <a:rPr lang="ja-JP" altLang="en-US" sz="1200" dirty="0">
                <a:solidFill>
                  <a:srgbClr val="383838"/>
                </a:solidFill>
                <a:latin typeface="ＤＦ平成ゴシック体W5" panose="020B0509000000000000" pitchFamily="49" charset="-128"/>
                <a:ea typeface="ＤＦ平成ゴシック体W5" panose="020B0509000000000000" pitchFamily="49" charset="-128"/>
              </a:rPr>
              <a:t>日当の受領を</a:t>
            </a:r>
            <a:r>
              <a:rPr lang="ja-JP" altLang="en-US" sz="1200" dirty="0" smtClean="0">
                <a:solidFill>
                  <a:srgbClr val="383838"/>
                </a:solidFill>
                <a:latin typeface="ＤＦ平成ゴシック体W5" panose="020B0509000000000000" pitchFamily="49" charset="-128"/>
                <a:ea typeface="ＤＦ平成ゴシック体W5" panose="020B0509000000000000" pitchFamily="49" charset="-128"/>
              </a:rPr>
              <a:t>確認します</a:t>
            </a:r>
            <a:endParaRPr lang="en-US" altLang="ja-JP" sz="1200" dirty="0">
              <a:solidFill>
                <a:srgbClr val="383838"/>
              </a:solidFill>
              <a:latin typeface="ＤＦ平成ゴシック体W5" panose="020B0509000000000000" pitchFamily="49" charset="-128"/>
              <a:ea typeface="ＤＦ平成ゴシック体W5" panose="020B0509000000000000" pitchFamily="49" charset="-128"/>
            </a:endParaRPr>
          </a:p>
        </p:txBody>
      </p:sp>
      <p:sp>
        <p:nvSpPr>
          <p:cNvPr id="104" name="角丸四角形 103"/>
          <p:cNvSpPr/>
          <p:nvPr/>
        </p:nvSpPr>
        <p:spPr>
          <a:xfrm>
            <a:off x="121454" y="2489790"/>
            <a:ext cx="4954110" cy="2993429"/>
          </a:xfrm>
          <a:prstGeom prst="roundRect">
            <a:avLst>
              <a:gd name="adj" fmla="val 3017"/>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18" name="角丸四角形 117"/>
          <p:cNvSpPr/>
          <p:nvPr/>
        </p:nvSpPr>
        <p:spPr>
          <a:xfrm>
            <a:off x="319367" y="2618093"/>
            <a:ext cx="3180182" cy="346593"/>
          </a:xfrm>
          <a:prstGeom prst="roundRect">
            <a:avLst>
              <a:gd name="adj" fmla="val 17336"/>
            </a:avLst>
          </a:prstGeom>
          <a:solidFill>
            <a:srgbClr val="FFC000">
              <a:alpha val="20000"/>
            </a:srgbClr>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3F3725"/>
                </a:solidFill>
                <a:latin typeface="ＤＦ平成ゴシック体W5" panose="020B0509000000000000" pitchFamily="49" charset="-128"/>
                <a:ea typeface="ＤＦ平成ゴシック体W5" panose="020B0509000000000000" pitchFamily="49" charset="-128"/>
              </a:rPr>
              <a:t>対象活動の日当</a:t>
            </a:r>
          </a:p>
        </p:txBody>
      </p:sp>
      <p:sp>
        <p:nvSpPr>
          <p:cNvPr id="120" name="角丸四角形 119"/>
          <p:cNvSpPr/>
          <p:nvPr/>
        </p:nvSpPr>
        <p:spPr>
          <a:xfrm>
            <a:off x="5228675" y="1821689"/>
            <a:ext cx="1470651" cy="4022816"/>
          </a:xfrm>
          <a:prstGeom prst="roundRect">
            <a:avLst>
              <a:gd name="adj" fmla="val 8574"/>
            </a:avLst>
          </a:prstGeom>
          <a:solidFill>
            <a:srgbClr val="777777">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121" name="テキスト ボックス 120"/>
          <p:cNvSpPr txBox="1"/>
          <p:nvPr/>
        </p:nvSpPr>
        <p:spPr>
          <a:xfrm>
            <a:off x="5273118" y="1822397"/>
            <a:ext cx="1431760" cy="701731"/>
          </a:xfrm>
          <a:prstGeom prst="rect">
            <a:avLst/>
          </a:prstGeom>
          <a:noFill/>
        </p:spPr>
        <p:txBody>
          <a:bodyPr wrap="square" rtlCol="0">
            <a:spAutoFit/>
          </a:bodyPr>
          <a:lstStyle/>
          <a:p>
            <a:pPr>
              <a:lnSpc>
                <a:spcPct val="110000"/>
              </a:lnSpc>
            </a:pPr>
            <a:r>
              <a:rPr lang="ja-JP" altLang="en-US" sz="1200" dirty="0" smtClean="0">
                <a:solidFill>
                  <a:srgbClr val="3F3725"/>
                </a:solidFill>
                <a:latin typeface="ＤＦ平成ゴシック体W5" panose="020B0509000000000000" pitchFamily="49" charset="-128"/>
                <a:ea typeface="ＤＦ平成ゴシック体W5" panose="020B0509000000000000" pitchFamily="49" charset="-128"/>
              </a:rPr>
              <a:t>合意形成や本人への支払いが不十分だったら･･･</a:t>
            </a:r>
            <a:endParaRPr lang="en-US" altLang="ja-JP" sz="12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27" name="円/楕円 126"/>
          <p:cNvSpPr/>
          <p:nvPr/>
        </p:nvSpPr>
        <p:spPr>
          <a:xfrm>
            <a:off x="5316855" y="4859778"/>
            <a:ext cx="1329661" cy="821972"/>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129" name="テキスト ボックス 128"/>
          <p:cNvSpPr txBox="1"/>
          <p:nvPr/>
        </p:nvSpPr>
        <p:spPr>
          <a:xfrm>
            <a:off x="5295134" y="4899519"/>
            <a:ext cx="1451378" cy="701731"/>
          </a:xfrm>
          <a:prstGeom prst="rect">
            <a:avLst/>
          </a:prstGeom>
          <a:noFill/>
        </p:spPr>
        <p:txBody>
          <a:bodyPr wrap="square" rtlCol="0">
            <a:spAutoFit/>
          </a:bodyPr>
          <a:lstStyle/>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最悪の場合</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交付金の返還に</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lnSpc>
                <a:spcPct val="110000"/>
              </a:lnSpc>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なるケースも･･･</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133" name="図 1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33795">
            <a:off x="6321556" y="2244048"/>
            <a:ext cx="337266" cy="439912"/>
          </a:xfrm>
          <a:prstGeom prst="rect">
            <a:avLst/>
          </a:prstGeom>
        </p:spPr>
      </p:pic>
      <p:sp>
        <p:nvSpPr>
          <p:cNvPr id="134" name="下矢印 133"/>
          <p:cNvSpPr/>
          <p:nvPr/>
        </p:nvSpPr>
        <p:spPr>
          <a:xfrm>
            <a:off x="5798204" y="2500735"/>
            <a:ext cx="393131" cy="118831"/>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爆発 1 137"/>
          <p:cNvSpPr/>
          <p:nvPr/>
        </p:nvSpPr>
        <p:spPr>
          <a:xfrm>
            <a:off x="5302749" y="3788042"/>
            <a:ext cx="1400531" cy="615286"/>
          </a:xfrm>
          <a:prstGeom prst="irregularSeal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5420005" y="3929631"/>
            <a:ext cx="1408638" cy="295466"/>
          </a:xfrm>
          <a:prstGeom prst="rect">
            <a:avLst/>
          </a:prstGeom>
          <a:noFill/>
        </p:spPr>
        <p:txBody>
          <a:bodyPr wrap="square" rtlCol="0">
            <a:spAutoFit/>
          </a:bodyPr>
          <a:lstStyle/>
          <a:p>
            <a:pPr>
              <a:lnSpc>
                <a:spcPct val="110000"/>
              </a:lnSpc>
              <a:spcBef>
                <a:spcPts val="450"/>
              </a:spcBef>
            </a:pPr>
            <a:r>
              <a:rPr lang="ja-JP" altLang="en-US" sz="1200" dirty="0" smtClean="0">
                <a:solidFill>
                  <a:schemeClr val="bg1"/>
                </a:solidFill>
                <a:latin typeface="ＤＦ平成ゴシック体W5" panose="020B0509000000000000" pitchFamily="49" charset="-128"/>
                <a:ea typeface="ＤＦ平成ゴシック体W5" panose="020B0509000000000000" pitchFamily="49" charset="-128"/>
              </a:rPr>
              <a:t>トラブル発生</a:t>
            </a:r>
            <a:endParaRPr lang="en-US" altLang="ja-JP" sz="1200" dirty="0" smtClean="0">
              <a:solidFill>
                <a:schemeClr val="bg1"/>
              </a:solidFill>
              <a:latin typeface="ＤＦ平成ゴシック体W5" panose="020B0509000000000000" pitchFamily="49" charset="-128"/>
              <a:ea typeface="ＤＦ平成ゴシック体W5" panose="020B0509000000000000" pitchFamily="49" charset="-128"/>
            </a:endParaRPr>
          </a:p>
        </p:txBody>
      </p:sp>
      <p:pic>
        <p:nvPicPr>
          <p:cNvPr id="140" name="図 139"/>
          <p:cNvPicPr>
            <a:picLocks noChangeAspect="1"/>
          </p:cNvPicPr>
          <p:nvPr/>
        </p:nvPicPr>
        <p:blipFill rotWithShape="1">
          <a:blip r:embed="rId19" cstate="print">
            <a:extLst>
              <a:ext uri="{28A0092B-C50C-407E-A947-70E740481C1C}">
                <a14:useLocalDpi xmlns:a14="http://schemas.microsoft.com/office/drawing/2010/main" val="0"/>
              </a:ext>
            </a:extLst>
          </a:blip>
          <a:srcRect l="3977" b="45552"/>
          <a:stretch/>
        </p:blipFill>
        <p:spPr>
          <a:xfrm>
            <a:off x="5772270" y="3080990"/>
            <a:ext cx="497106" cy="561505"/>
          </a:xfrm>
          <a:prstGeom prst="rect">
            <a:avLst/>
          </a:prstGeom>
        </p:spPr>
      </p:pic>
      <p:sp>
        <p:nvSpPr>
          <p:cNvPr id="141" name="雲形吹き出し 140"/>
          <p:cNvSpPr/>
          <p:nvPr/>
        </p:nvSpPr>
        <p:spPr>
          <a:xfrm>
            <a:off x="5337623" y="2989607"/>
            <a:ext cx="473361" cy="326877"/>
          </a:xfrm>
          <a:prstGeom prst="cloudCallout">
            <a:avLst>
              <a:gd name="adj1" fmla="val 34270"/>
              <a:gd name="adj2" fmla="val 50695"/>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2" name="図 1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24324" y="2935010"/>
            <a:ext cx="413750" cy="416527"/>
          </a:xfrm>
          <a:prstGeom prst="rect">
            <a:avLst/>
          </a:prstGeom>
        </p:spPr>
      </p:pic>
      <p:sp>
        <p:nvSpPr>
          <p:cNvPr id="143" name="正方形/長方形 142"/>
          <p:cNvSpPr/>
          <p:nvPr/>
        </p:nvSpPr>
        <p:spPr>
          <a:xfrm>
            <a:off x="5164541" y="2687110"/>
            <a:ext cx="1595309" cy="261610"/>
          </a:xfrm>
          <a:prstGeom prst="rect">
            <a:avLst/>
          </a:prstGeom>
        </p:spPr>
        <p:txBody>
          <a:bodyPr wrap="none">
            <a:spAutoFit/>
          </a:bodyPr>
          <a:lstStyle/>
          <a:p>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・不透明な日当の扱い</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44" name="正方形/長方形 143"/>
          <p:cNvSpPr/>
          <p:nvPr/>
        </p:nvSpPr>
        <p:spPr>
          <a:xfrm>
            <a:off x="5195465" y="4284444"/>
            <a:ext cx="1595309" cy="430887"/>
          </a:xfrm>
          <a:prstGeom prst="rect">
            <a:avLst/>
          </a:prstGeom>
        </p:spPr>
        <p:txBody>
          <a:bodyPr wrap="none">
            <a:spAutoFit/>
          </a:bodyPr>
          <a:lstStyle/>
          <a:p>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・日当の目的外使用</a:t>
            </a:r>
            <a:endParaRPr lang="en-US" altLang="ja-JP" sz="1100" dirty="0" smtClean="0">
              <a:solidFill>
                <a:srgbClr val="3F3725"/>
              </a:solidFill>
              <a:latin typeface="ＤＦ平成ゴシック体W5" panose="020B0509000000000000" pitchFamily="49" charset="-128"/>
              <a:ea typeface="ＤＦ平成ゴシック体W5" panose="020B0509000000000000" pitchFamily="49" charset="-128"/>
            </a:endParaRPr>
          </a:p>
          <a:p>
            <a:r>
              <a:rPr lang="ja-JP" altLang="en-US" sz="1100" dirty="0" smtClean="0">
                <a:solidFill>
                  <a:srgbClr val="3F3725"/>
                </a:solidFill>
                <a:latin typeface="ＤＦ平成ゴシック体W5" panose="020B0509000000000000" pitchFamily="49" charset="-128"/>
                <a:ea typeface="ＤＦ平成ゴシック体W5" panose="020B0509000000000000" pitchFamily="49" charset="-128"/>
              </a:rPr>
              <a:t>・揉めごとの発生など</a:t>
            </a:r>
            <a:endParaRPr lang="en-US" altLang="ja-JP" sz="1100" dirty="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145" name="下矢印 144"/>
          <p:cNvSpPr/>
          <p:nvPr/>
        </p:nvSpPr>
        <p:spPr>
          <a:xfrm>
            <a:off x="5806448" y="3750730"/>
            <a:ext cx="393131" cy="118831"/>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下矢印 145"/>
          <p:cNvSpPr/>
          <p:nvPr/>
        </p:nvSpPr>
        <p:spPr>
          <a:xfrm>
            <a:off x="5806447" y="4707322"/>
            <a:ext cx="393131" cy="118831"/>
          </a:xfrm>
          <a:prstGeom prst="downArrow">
            <a:avLst>
              <a:gd name="adj1" fmla="val 63462"/>
              <a:gd name="adj2" fmla="val 50000"/>
            </a:avLst>
          </a:prstGeom>
          <a:solidFill>
            <a:srgbClr val="73581D"/>
          </a:solidFill>
          <a:ln>
            <a:solidFill>
              <a:srgbClr val="735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p:cNvSpPr txBox="1"/>
          <p:nvPr/>
        </p:nvSpPr>
        <p:spPr>
          <a:xfrm>
            <a:off x="188455" y="5515184"/>
            <a:ext cx="4596542" cy="329321"/>
          </a:xfrm>
          <a:prstGeom prst="rect">
            <a:avLst/>
          </a:prstGeom>
          <a:noFill/>
        </p:spPr>
        <p:txBody>
          <a:bodyPr wrap="square" rtlCol="0">
            <a:spAutoFit/>
          </a:bodyPr>
          <a:lstStyle/>
          <a:p>
            <a:pPr algn="ctr">
              <a:lnSpc>
                <a:spcPct val="110000"/>
              </a:lnSpc>
              <a:spcBef>
                <a:spcPts val="450"/>
              </a:spcBef>
            </a:pPr>
            <a:r>
              <a:rPr lang="ja-JP" altLang="en-US" sz="1400" dirty="0" smtClean="0">
                <a:solidFill>
                  <a:srgbClr val="3F3725"/>
                </a:solidFill>
                <a:latin typeface="ＤＦ平成ゴシック体W5" panose="020B0509000000000000" pitchFamily="49" charset="-128"/>
                <a:ea typeface="ＤＦ平成ゴシック体W5" panose="020B0509000000000000" pitchFamily="49" charset="-128"/>
              </a:rPr>
              <a:t>活動に対する理解が得られ、円滑な組織運営が可能に</a:t>
            </a:r>
            <a:endParaRPr lang="en-US" altLang="ja-JP" sz="1400" dirty="0">
              <a:solidFill>
                <a:srgbClr val="3F3725"/>
              </a:solidFill>
              <a:latin typeface="ＤＦ平成ゴシック体W5" panose="020B0509000000000000" pitchFamily="49" charset="-128"/>
              <a:ea typeface="ＤＦ平成ゴシック体W5" panose="020B0509000000000000" pitchFamily="49" charset="-128"/>
            </a:endParaRPr>
          </a:p>
        </p:txBody>
      </p:sp>
      <p:pic>
        <p:nvPicPr>
          <p:cNvPr id="149" name="図 1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200700">
            <a:off x="4592064" y="5526009"/>
            <a:ext cx="325682" cy="428529"/>
          </a:xfrm>
          <a:prstGeom prst="rect">
            <a:avLst/>
          </a:prstGeom>
        </p:spPr>
      </p:pic>
      <p:sp>
        <p:nvSpPr>
          <p:cNvPr id="19" name="正方形/長方形 18"/>
          <p:cNvSpPr/>
          <p:nvPr/>
        </p:nvSpPr>
        <p:spPr>
          <a:xfrm>
            <a:off x="2427682" y="2078909"/>
            <a:ext cx="180000" cy="1852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2"/>
          <a:stretch>
            <a:fillRect/>
          </a:stretch>
        </p:blipFill>
        <p:spPr>
          <a:xfrm>
            <a:off x="125041" y="7406214"/>
            <a:ext cx="3250575" cy="549947"/>
          </a:xfrm>
          <a:prstGeom prst="rect">
            <a:avLst/>
          </a:prstGeom>
        </p:spPr>
      </p:pic>
      <p:sp>
        <p:nvSpPr>
          <p:cNvPr id="151" name="ホームベース 150"/>
          <p:cNvSpPr/>
          <p:nvPr/>
        </p:nvSpPr>
        <p:spPr>
          <a:xfrm flipH="1">
            <a:off x="3373067" y="4149916"/>
            <a:ext cx="1515106" cy="545992"/>
          </a:xfrm>
          <a:prstGeom prst="homePlate">
            <a:avLst>
              <a:gd name="adj" fmla="val 47108"/>
            </a:avLst>
          </a:prstGeom>
          <a:solidFill>
            <a:srgbClr val="FFCC00">
              <a:alpha val="74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sp>
      <p:sp>
        <p:nvSpPr>
          <p:cNvPr id="152" name="テキスト ボックス 151"/>
          <p:cNvSpPr txBox="1"/>
          <p:nvPr/>
        </p:nvSpPr>
        <p:spPr>
          <a:xfrm>
            <a:off x="3569089" y="4150064"/>
            <a:ext cx="1490227" cy="765851"/>
          </a:xfrm>
          <a:prstGeom prst="rect">
            <a:avLst/>
          </a:prstGeom>
          <a:noFill/>
        </p:spPr>
        <p:txBody>
          <a:bodyPr wrap="square" rtlCol="0">
            <a:spAutoFit/>
          </a:bodyPr>
          <a:lstStyle>
            <a:defPPr>
              <a:defRPr lang="ja-JP"/>
            </a:defPPr>
            <a:lvl1pPr>
              <a:lnSpc>
                <a:spcPct val="110000"/>
              </a:lnSpc>
              <a:spcBef>
                <a:spcPts val="450"/>
              </a:spcBef>
              <a:defRPr sz="1100">
                <a:solidFill>
                  <a:srgbClr val="777777"/>
                </a:solidFill>
                <a:latin typeface="ＤＦ平成ゴシック体W5" panose="020B0509000000000000" pitchFamily="49" charset="-128"/>
                <a:ea typeface="ＤＦ平成ゴシック体W5" panose="020B0509000000000000" pitchFamily="49" charset="-128"/>
              </a:defRPr>
            </a:lvl1pPr>
          </a:lstStyle>
          <a:p>
            <a:r>
              <a:rPr lang="ja-JP" altLang="en-US" sz="1200" dirty="0" smtClean="0">
                <a:solidFill>
                  <a:srgbClr val="383838"/>
                </a:solidFill>
              </a:rPr>
              <a:t>日</a:t>
            </a:r>
            <a:r>
              <a:rPr lang="ja-JP" altLang="en-US" sz="1200" dirty="0">
                <a:solidFill>
                  <a:srgbClr val="383838"/>
                </a:solidFill>
              </a:rPr>
              <a:t>当は参加者本人に支払います</a:t>
            </a:r>
            <a:endParaRPr lang="en-US" altLang="ja-JP" sz="1200" dirty="0">
              <a:solidFill>
                <a:srgbClr val="383838"/>
              </a:solidFill>
            </a:endParaRPr>
          </a:p>
          <a:p>
            <a:endParaRPr lang="en-US" altLang="ja-JP" sz="1200" dirty="0">
              <a:solidFill>
                <a:srgbClr val="474747"/>
              </a:solidFill>
            </a:endParaRPr>
          </a:p>
        </p:txBody>
      </p:sp>
      <p:sp>
        <p:nvSpPr>
          <p:cNvPr id="153" name="ホームベース 152"/>
          <p:cNvSpPr/>
          <p:nvPr/>
        </p:nvSpPr>
        <p:spPr>
          <a:xfrm flipH="1">
            <a:off x="5823059" y="7948772"/>
            <a:ext cx="1004515" cy="330428"/>
          </a:xfrm>
          <a:prstGeom prst="homePlate">
            <a:avLst>
              <a:gd name="adj" fmla="val 57355"/>
            </a:avLst>
          </a:prstGeom>
          <a:solidFill>
            <a:srgbClr val="FFCC00">
              <a:alpha val="74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sp>
      <p:sp>
        <p:nvSpPr>
          <p:cNvPr id="154" name="テキスト ボックス 153"/>
          <p:cNvSpPr txBox="1"/>
          <p:nvPr/>
        </p:nvSpPr>
        <p:spPr>
          <a:xfrm>
            <a:off x="5915144" y="7925029"/>
            <a:ext cx="1305695" cy="397032"/>
          </a:xfrm>
          <a:prstGeom prst="rect">
            <a:avLst/>
          </a:prstGeom>
          <a:noFill/>
        </p:spPr>
        <p:txBody>
          <a:bodyPr wrap="square" rtlCol="0">
            <a:spAutoFit/>
          </a:bodyPr>
          <a:lstStyle/>
          <a:p>
            <a:pPr>
              <a:lnSpc>
                <a:spcPct val="110000"/>
              </a:lnSpc>
            </a:pPr>
            <a:r>
              <a:rPr lang="ja-JP" altLang="en-US" sz="900" dirty="0">
                <a:solidFill>
                  <a:srgbClr val="383838"/>
                </a:solidFill>
                <a:latin typeface="ＤＦ平成ゴシック体W5" panose="020B0509000000000000" pitchFamily="49" charset="-128"/>
                <a:ea typeface="ＤＦ平成ゴシック体W5" panose="020B0509000000000000" pitchFamily="49" charset="-128"/>
              </a:rPr>
              <a:t>一覧表</a:t>
            </a:r>
            <a:r>
              <a:rPr lang="ja-JP" altLang="en-US" sz="900" dirty="0" smtClean="0">
                <a:solidFill>
                  <a:srgbClr val="383838"/>
                </a:solidFill>
                <a:latin typeface="ＤＦ平成ゴシック体W5" panose="020B0509000000000000" pitchFamily="49" charset="-128"/>
                <a:ea typeface="ＤＦ平成ゴシック体W5" panose="020B0509000000000000" pitchFamily="49" charset="-128"/>
              </a:rPr>
              <a:t>に</a:t>
            </a:r>
            <a:endParaRPr lang="en-US" altLang="ja-JP" sz="900" dirty="0" smtClean="0">
              <a:solidFill>
                <a:srgbClr val="383838"/>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900" dirty="0" smtClean="0">
                <a:solidFill>
                  <a:srgbClr val="383838"/>
                </a:solidFill>
                <a:latin typeface="ＤＦ平成ゴシック体W5" panose="020B0509000000000000" pitchFamily="49" charset="-128"/>
                <a:ea typeface="ＤＦ平成ゴシック体W5" panose="020B0509000000000000" pitchFamily="49" charset="-128"/>
              </a:rPr>
              <a:t>受領印・サイン</a:t>
            </a:r>
            <a:endParaRPr lang="en-US" altLang="ja-JP" sz="900" dirty="0">
              <a:solidFill>
                <a:srgbClr val="383838"/>
              </a:solidFill>
              <a:latin typeface="ＤＦ平成ゴシック体W5" panose="020B0509000000000000" pitchFamily="49" charset="-128"/>
              <a:ea typeface="ＤＦ平成ゴシック体W5" panose="020B0509000000000000" pitchFamily="49" charset="-128"/>
            </a:endParaRPr>
          </a:p>
        </p:txBody>
      </p:sp>
      <p:sp>
        <p:nvSpPr>
          <p:cNvPr id="155" name="ホームベース 154"/>
          <p:cNvSpPr/>
          <p:nvPr/>
        </p:nvSpPr>
        <p:spPr>
          <a:xfrm flipH="1">
            <a:off x="5823059" y="7438864"/>
            <a:ext cx="895263" cy="206499"/>
          </a:xfrm>
          <a:prstGeom prst="homePlate">
            <a:avLst>
              <a:gd name="adj" fmla="val 57355"/>
            </a:avLst>
          </a:prstGeom>
          <a:solidFill>
            <a:srgbClr val="FFCC00">
              <a:alpha val="74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sp>
      <p:sp>
        <p:nvSpPr>
          <p:cNvPr id="156" name="テキスト ボックス 155"/>
          <p:cNvSpPr txBox="1"/>
          <p:nvPr/>
        </p:nvSpPr>
        <p:spPr>
          <a:xfrm>
            <a:off x="5898441" y="7416538"/>
            <a:ext cx="1305695" cy="234231"/>
          </a:xfrm>
          <a:prstGeom prst="rect">
            <a:avLst/>
          </a:prstGeom>
          <a:noFill/>
        </p:spPr>
        <p:txBody>
          <a:bodyPr wrap="square" rtlCol="0">
            <a:spAutoFit/>
          </a:bodyPr>
          <a:lstStyle/>
          <a:p>
            <a:pPr>
              <a:lnSpc>
                <a:spcPct val="110000"/>
              </a:lnSpc>
            </a:pPr>
            <a:r>
              <a:rPr lang="ja-JP" altLang="en-US" sz="900" dirty="0" smtClean="0">
                <a:solidFill>
                  <a:srgbClr val="383838"/>
                </a:solidFill>
                <a:latin typeface="ＤＦ平成ゴシック体W5" panose="020B0509000000000000" pitchFamily="49" charset="-128"/>
                <a:ea typeface="ＤＦ平成ゴシック体W5" panose="020B0509000000000000" pitchFamily="49" charset="-128"/>
              </a:rPr>
              <a:t>一覧表の提出</a:t>
            </a:r>
            <a:endParaRPr lang="en-US" altLang="ja-JP" sz="900" dirty="0">
              <a:solidFill>
                <a:srgbClr val="383838"/>
              </a:solidFill>
              <a:latin typeface="ＤＦ平成ゴシック体W5" panose="020B0509000000000000" pitchFamily="49" charset="-128"/>
              <a:ea typeface="ＤＦ平成ゴシック体W5" panose="020B0509000000000000" pitchFamily="49" charset="-128"/>
            </a:endParaRPr>
          </a:p>
        </p:txBody>
      </p:sp>
      <p:sp>
        <p:nvSpPr>
          <p:cNvPr id="157" name="ホームベース 156"/>
          <p:cNvSpPr/>
          <p:nvPr/>
        </p:nvSpPr>
        <p:spPr>
          <a:xfrm>
            <a:off x="3421128" y="7357109"/>
            <a:ext cx="1033897" cy="330428"/>
          </a:xfrm>
          <a:prstGeom prst="homePlate">
            <a:avLst>
              <a:gd name="adj" fmla="val 57355"/>
            </a:avLst>
          </a:prstGeom>
          <a:solidFill>
            <a:srgbClr val="FFCC00">
              <a:alpha val="74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sp>
      <p:sp>
        <p:nvSpPr>
          <p:cNvPr id="158" name="テキスト ボックス 157"/>
          <p:cNvSpPr txBox="1"/>
          <p:nvPr/>
        </p:nvSpPr>
        <p:spPr>
          <a:xfrm>
            <a:off x="3382011" y="7323139"/>
            <a:ext cx="1255026" cy="397032"/>
          </a:xfrm>
          <a:prstGeom prst="rect">
            <a:avLst/>
          </a:prstGeom>
          <a:noFill/>
        </p:spPr>
        <p:txBody>
          <a:bodyPr wrap="square" rtlCol="0">
            <a:spAutoFit/>
          </a:bodyPr>
          <a:lstStyle/>
          <a:p>
            <a:pPr>
              <a:lnSpc>
                <a:spcPct val="110000"/>
              </a:lnSpc>
            </a:pPr>
            <a:r>
              <a:rPr lang="ja-JP" altLang="en-US" sz="900" dirty="0" smtClean="0">
                <a:solidFill>
                  <a:srgbClr val="383838"/>
                </a:solidFill>
                <a:latin typeface="ＤＦ平成ゴシック体W5" panose="020B0509000000000000" pitchFamily="49" charset="-128"/>
                <a:ea typeface="ＤＦ平成ゴシック体W5" panose="020B0509000000000000" pitchFamily="49" charset="-128"/>
              </a:rPr>
              <a:t>日当をまとめて</a:t>
            </a:r>
            <a:endParaRPr lang="en-US" altLang="ja-JP" sz="900" dirty="0" smtClean="0">
              <a:solidFill>
                <a:srgbClr val="383838"/>
              </a:solidFill>
              <a:latin typeface="ＤＦ平成ゴシック体W5" panose="020B0509000000000000" pitchFamily="49" charset="-128"/>
              <a:ea typeface="ＤＦ平成ゴシック体W5" panose="020B0509000000000000" pitchFamily="49" charset="-128"/>
            </a:endParaRPr>
          </a:p>
          <a:p>
            <a:pPr>
              <a:lnSpc>
                <a:spcPct val="110000"/>
              </a:lnSpc>
            </a:pPr>
            <a:r>
              <a:rPr lang="ja-JP" altLang="en-US" sz="900" dirty="0">
                <a:solidFill>
                  <a:srgbClr val="383838"/>
                </a:solidFill>
                <a:latin typeface="ＤＦ平成ゴシック体W5" panose="020B0509000000000000" pitchFamily="49" charset="-128"/>
                <a:ea typeface="ＤＦ平成ゴシック体W5" panose="020B0509000000000000" pitchFamily="49" charset="-128"/>
              </a:rPr>
              <a:t>支払い</a:t>
            </a:r>
            <a:endParaRPr lang="en-US" altLang="ja-JP" sz="900" dirty="0">
              <a:solidFill>
                <a:srgbClr val="383838"/>
              </a:solidFill>
              <a:latin typeface="ＤＦ平成ゴシック体W5" panose="020B0509000000000000" pitchFamily="49" charset="-128"/>
              <a:ea typeface="ＤＦ平成ゴシック体W5" panose="020B0509000000000000" pitchFamily="49" charset="-128"/>
            </a:endParaRPr>
          </a:p>
        </p:txBody>
      </p:sp>
      <p:sp>
        <p:nvSpPr>
          <p:cNvPr id="3" name="スライド番号プレースホルダー 2"/>
          <p:cNvSpPr>
            <a:spLocks noGrp="1"/>
          </p:cNvSpPr>
          <p:nvPr>
            <p:ph type="sldNum" sz="quarter" idx="12"/>
          </p:nvPr>
        </p:nvSpPr>
        <p:spPr/>
        <p:txBody>
          <a:bodyPr/>
          <a:lstStyle/>
          <a:p>
            <a:fld id="{2118E7E2-39DB-49E1-B837-A3674C696B69}" type="slidenum">
              <a:rPr lang="ja-JP" altLang="en-US" smtClean="0"/>
              <a:pPr/>
              <a:t>5</a:t>
            </a:fld>
            <a:endParaRPr lang="ja-JP" altLang="en-US" dirty="0"/>
          </a:p>
        </p:txBody>
      </p:sp>
    </p:spTree>
    <p:extLst>
      <p:ext uri="{BB962C8B-B14F-4D97-AF65-F5344CB8AC3E}">
        <p14:creationId xmlns:p14="http://schemas.microsoft.com/office/powerpoint/2010/main" val="2232100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309050" y="6284808"/>
            <a:ext cx="6415328" cy="1232505"/>
          </a:xfrm>
          <a:prstGeom prst="roundRect">
            <a:avLst>
              <a:gd name="adj" fmla="val 18293"/>
            </a:avLst>
          </a:prstGeom>
          <a:solidFill>
            <a:srgbClr val="FFCC00">
              <a:alpha val="31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角丸四角形 67"/>
          <p:cNvSpPr/>
          <p:nvPr/>
        </p:nvSpPr>
        <p:spPr>
          <a:xfrm>
            <a:off x="313532" y="7586517"/>
            <a:ext cx="6397672" cy="1289853"/>
          </a:xfrm>
          <a:prstGeom prst="roundRect">
            <a:avLst>
              <a:gd name="adj" fmla="val 18293"/>
            </a:avLst>
          </a:prstGeom>
          <a:no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3F3725"/>
              </a:solidFill>
              <a:latin typeface="ＤＦ平成ゴシック体W5" panose="020B0509000000000000" pitchFamily="49" charset="-128"/>
              <a:ea typeface="ＤＦ平成ゴシック体W5" panose="020B0509000000000000" pitchFamily="49" charset="-128"/>
            </a:endParaRPr>
          </a:p>
        </p:txBody>
      </p:sp>
      <p:sp>
        <p:nvSpPr>
          <p:cNvPr id="4" name="テキスト ボックス 3"/>
          <p:cNvSpPr txBox="1"/>
          <p:nvPr/>
        </p:nvSpPr>
        <p:spPr>
          <a:xfrm>
            <a:off x="270970" y="7605222"/>
            <a:ext cx="5538323" cy="677108"/>
          </a:xfrm>
          <a:prstGeom prst="rect">
            <a:avLst/>
          </a:prstGeom>
          <a:noFill/>
        </p:spPr>
        <p:txBody>
          <a:bodyPr wrap="square" rtlCol="0">
            <a:spAutoFit/>
          </a:bodyPr>
          <a:lstStyle/>
          <a:p>
            <a:r>
              <a:rPr lang="ja-JP" altLang="en-US" sz="1400" dirty="0" smtClean="0">
                <a:latin typeface="ＤＨＰ平成ゴシックW5" panose="020B0500000000000000" pitchFamily="50" charset="-128"/>
                <a:ea typeface="ＤＨＰ平成ゴシックW5" panose="020B0500000000000000" pitchFamily="50" charset="-128"/>
              </a:rPr>
              <a:t>★多面的機能支払交付金ホームページ　</a:t>
            </a:r>
            <a:r>
              <a:rPr lang="ja-JP" altLang="en-US" sz="1200" dirty="0" smtClean="0">
                <a:solidFill>
                  <a:srgbClr val="44546A">
                    <a:lumMod val="75000"/>
                  </a:srgbClr>
                </a:solidFill>
                <a:latin typeface="ＤＦ特太ゴシック体" panose="020B0509000000000000" pitchFamily="49" charset="-128"/>
                <a:ea typeface="ＤＦ特太ゴシック体" panose="020B0509000000000000" pitchFamily="49" charset="-128"/>
              </a:rPr>
              <a:t>「</a:t>
            </a:r>
            <a:r>
              <a:rPr lang="ja-JP" altLang="en-US" sz="1200" dirty="0">
                <a:solidFill>
                  <a:srgbClr val="44546A">
                    <a:lumMod val="75000"/>
                  </a:srgbClr>
                </a:solidFill>
                <a:latin typeface="ＤＦ特太ゴシック体" panose="020B0509000000000000" pitchFamily="49" charset="-128"/>
                <a:ea typeface="ＤＦ特太ゴシック体" panose="020B0509000000000000" pitchFamily="49" charset="-128"/>
              </a:rPr>
              <a:t>多面支払」で検索</a:t>
            </a:r>
          </a:p>
          <a:p>
            <a:endParaRPr lang="en-US" altLang="ja-JP" sz="1200" dirty="0">
              <a:latin typeface="ＤＨＰ平成ゴシックW5" panose="020B0500000000000000" pitchFamily="50" charset="-128"/>
              <a:ea typeface="ＤＨＰ平成ゴシックW5" panose="020B0500000000000000" pitchFamily="50" charset="-128"/>
            </a:endParaRPr>
          </a:p>
          <a:p>
            <a:endParaRPr lang="en-US" altLang="ja-JP" sz="1200" dirty="0" smtClean="0">
              <a:latin typeface="ＤＨＰ平成ゴシックW5" panose="020B0500000000000000" pitchFamily="50" charset="-128"/>
              <a:ea typeface="ＤＨＰ平成ゴシックW5" panose="020B0500000000000000" pitchFamily="50" charset="-128"/>
            </a:endParaRPr>
          </a:p>
        </p:txBody>
      </p:sp>
      <p:sp>
        <p:nvSpPr>
          <p:cNvPr id="7" name="正方形/長方形 6"/>
          <p:cNvSpPr/>
          <p:nvPr/>
        </p:nvSpPr>
        <p:spPr>
          <a:xfrm>
            <a:off x="761069" y="7809189"/>
            <a:ext cx="5537086" cy="523220"/>
          </a:xfrm>
          <a:prstGeom prst="rect">
            <a:avLst/>
          </a:prstGeom>
        </p:spPr>
        <p:txBody>
          <a:bodyPr wrap="square">
            <a:spAutoFit/>
          </a:bodyPr>
          <a:lstStyle/>
          <a:p>
            <a:r>
              <a:rPr lang="en-US" altLang="ja-JP" sz="1400" dirty="0">
                <a:solidFill>
                  <a:srgbClr val="44546A">
                    <a:lumMod val="75000"/>
                  </a:srgbClr>
                </a:solidFill>
                <a:latin typeface="ＤＦ特太ゴシック体" panose="020B0509000000000000" pitchFamily="49" charset="-128"/>
                <a:ea typeface="ＤＦ特太ゴシック体" panose="020B0509000000000000" pitchFamily="49" charset="-128"/>
              </a:rPr>
              <a:t>http://www.maff.go.jp/j/nousin/kanri/tamen_siharai.html</a:t>
            </a:r>
            <a:r>
              <a:rPr lang="ja-JP" altLang="en-US" sz="1400" dirty="0">
                <a:solidFill>
                  <a:srgbClr val="44546A">
                    <a:lumMod val="75000"/>
                  </a:srgbClr>
                </a:solidFill>
                <a:latin typeface="ＤＦ特太ゴシック体" panose="020B0509000000000000" pitchFamily="49" charset="-128"/>
                <a:ea typeface="ＤＦ特太ゴシック体" panose="020B0509000000000000" pitchFamily="49" charset="-128"/>
              </a:rPr>
              <a:t>　　</a:t>
            </a:r>
            <a:endParaRPr lang="en-US" altLang="ja-JP" sz="1400" dirty="0">
              <a:solidFill>
                <a:srgbClr val="44546A">
                  <a:lumMod val="75000"/>
                </a:srgbClr>
              </a:solidFill>
              <a:latin typeface="ＤＦ特太ゴシック体" panose="020B0509000000000000" pitchFamily="49" charset="-128"/>
              <a:ea typeface="ＤＦ特太ゴシック体" panose="020B0509000000000000" pitchFamily="49" charset="-128"/>
            </a:endParaRPr>
          </a:p>
          <a:p>
            <a:r>
              <a:rPr lang="ja-JP" altLang="en-US" sz="1400" dirty="0" smtClean="0">
                <a:solidFill>
                  <a:srgbClr val="44546A">
                    <a:lumMod val="75000"/>
                  </a:srgbClr>
                </a:solidFill>
                <a:latin typeface="ＤＦ特太ゴシック体" panose="020B0509000000000000" pitchFamily="49" charset="-128"/>
                <a:ea typeface="ＤＦ特太ゴシック体" panose="020B0509000000000000" pitchFamily="49" charset="-128"/>
              </a:rPr>
              <a:t>　　　　　　　　　　　　　　　　　　　</a:t>
            </a:r>
            <a:endParaRPr lang="en-US" altLang="ja-JP" sz="1400" dirty="0">
              <a:latin typeface="ＤＨＰ平成ゴシックW5" panose="020B0500000000000000" pitchFamily="50" charset="-128"/>
              <a:ea typeface="ＤＨＰ平成ゴシックW5" panose="020B0500000000000000" pitchFamily="50" charset="-128"/>
            </a:endParaRPr>
          </a:p>
        </p:txBody>
      </p:sp>
      <p:pic>
        <p:nvPicPr>
          <p:cNvPr id="16" name="図 15"/>
          <p:cNvPicPr>
            <a:picLocks noChangeAspect="1"/>
          </p:cNvPicPr>
          <p:nvPr/>
        </p:nvPicPr>
        <p:blipFill>
          <a:blip r:embed="rId3"/>
          <a:stretch>
            <a:fillRect/>
          </a:stretch>
        </p:blipFill>
        <p:spPr>
          <a:xfrm>
            <a:off x="1648511" y="8150508"/>
            <a:ext cx="2165206" cy="404221"/>
          </a:xfrm>
          <a:prstGeom prst="rect">
            <a:avLst/>
          </a:prstGeom>
        </p:spPr>
      </p:pic>
      <p:pic>
        <p:nvPicPr>
          <p:cNvPr id="17" name="Picture 2" descr="\\MLN_nousin01\農村振興局\15農村計画課\2農村政策推進室\農村政策班\▲農村振興局Facebook\05_ページ製作作業\ＨＯＭＥ\トップページ写真.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25" y="8086836"/>
            <a:ext cx="851809" cy="66115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p:nvPr/>
        </p:nvPicPr>
        <p:blipFill rotWithShape="1">
          <a:blip r:embed="rId5">
            <a:extLst>
              <a:ext uri="{28A0092B-C50C-407E-A947-70E740481C1C}">
                <a14:useLocalDpi xmlns:a14="http://schemas.microsoft.com/office/drawing/2010/main" val="0"/>
              </a:ext>
            </a:extLst>
          </a:blip>
          <a:srcRect l="3704" t="4446" r="4444" b="5185"/>
          <a:stretch/>
        </p:blipFill>
        <p:spPr bwMode="auto">
          <a:xfrm>
            <a:off x="4356298" y="8090947"/>
            <a:ext cx="727619" cy="658031"/>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1560401" y="8470816"/>
            <a:ext cx="2884665" cy="284245"/>
          </a:xfrm>
          <a:prstGeom prst="rect">
            <a:avLst/>
          </a:prstGeom>
          <a:noFill/>
        </p:spPr>
        <p:txBody>
          <a:bodyPr wrap="square" rtlCol="0">
            <a:spAutoFit/>
          </a:bodyPr>
          <a:lstStyle/>
          <a:p>
            <a:r>
              <a:rPr lang="en-US" altLang="ja-JP" sz="1247" u="sng" dirty="0">
                <a:solidFill>
                  <a:srgbClr val="0070C0"/>
                </a:solidFill>
                <a:latin typeface="+mj-lt"/>
              </a:rPr>
              <a:t>https://www.facebook.com/nouson.maff/</a:t>
            </a:r>
            <a:endParaRPr lang="ja-JP" altLang="en-US" sz="1247" u="sng" dirty="0">
              <a:solidFill>
                <a:srgbClr val="0070C0"/>
              </a:solidFill>
              <a:latin typeface="+mj-lt"/>
            </a:endParaRPr>
          </a:p>
        </p:txBody>
      </p:sp>
      <p:pic>
        <p:nvPicPr>
          <p:cNvPr id="22" name="図 21" descr="IMG_⑮.jpg"/>
          <p:cNvPicPr>
            <a:picLocks noChangeAspect="1"/>
          </p:cNvPicPr>
          <p:nvPr/>
        </p:nvPicPr>
        <p:blipFill rotWithShape="1">
          <a:blip r:embed="rId6" cstate="print"/>
          <a:srcRect l="551" r="2151"/>
          <a:stretch/>
        </p:blipFill>
        <p:spPr bwMode="auto">
          <a:xfrm>
            <a:off x="5096096" y="8262138"/>
            <a:ext cx="698791" cy="467790"/>
          </a:xfrm>
          <a:prstGeom prst="rect">
            <a:avLst/>
          </a:prstGeom>
          <a:ln>
            <a:noFill/>
          </a:ln>
          <a:effectLst/>
        </p:spPr>
      </p:pic>
      <p:pic>
        <p:nvPicPr>
          <p:cNvPr id="23" name="コンテンツ プレースホルダー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1447" y="8270747"/>
            <a:ext cx="692699" cy="474308"/>
          </a:xfrm>
          <a:prstGeom prst="rect">
            <a:avLst/>
          </a:prstGeom>
        </p:spPr>
      </p:pic>
      <p:pic>
        <p:nvPicPr>
          <p:cNvPr id="27" name="図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0278" y="8399879"/>
            <a:ext cx="496020" cy="15485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290447" y="5950192"/>
            <a:ext cx="6328419" cy="307777"/>
          </a:xfrm>
          <a:prstGeom prst="rect">
            <a:avLst/>
          </a:prstGeom>
          <a:noFill/>
        </p:spPr>
        <p:txBody>
          <a:bodyPr wrap="square" rtlCol="0">
            <a:spAutoFit/>
          </a:bodyPr>
          <a:lstStyle/>
          <a:p>
            <a:pPr algn="ctr"/>
            <a:r>
              <a:rPr lang="ja-JP" altLang="en-US" sz="1400" dirty="0" smtClean="0">
                <a:latin typeface="ＤＨＰ平成ゴシックW5" panose="020B0500000000000000" pitchFamily="50" charset="-128"/>
                <a:ea typeface="ＤＨＰ平成ゴシックW5" panose="020B0500000000000000" pitchFamily="50" charset="-128"/>
              </a:rPr>
              <a:t>～お役立ち</a:t>
            </a:r>
            <a:r>
              <a:rPr lang="ja-JP" altLang="en-US" sz="1400" dirty="0">
                <a:latin typeface="ＤＨＰ平成ゴシックW5" panose="020B0500000000000000" pitchFamily="50" charset="-128"/>
                <a:ea typeface="ＤＨＰ平成ゴシックW5" panose="020B0500000000000000" pitchFamily="50" charset="-128"/>
              </a:rPr>
              <a:t>情報～</a:t>
            </a:r>
          </a:p>
        </p:txBody>
      </p:sp>
      <p:sp>
        <p:nvSpPr>
          <p:cNvPr id="66" name="角丸四角形 65"/>
          <p:cNvSpPr/>
          <p:nvPr/>
        </p:nvSpPr>
        <p:spPr>
          <a:xfrm>
            <a:off x="249083" y="500404"/>
            <a:ext cx="6395382" cy="978145"/>
          </a:xfrm>
          <a:prstGeom prst="roundRect">
            <a:avLst>
              <a:gd name="adj" fmla="val 21813"/>
            </a:avLst>
          </a:prstGeom>
          <a:solidFill>
            <a:srgbClr val="FFFF00">
              <a:alpha val="20000"/>
            </a:srgbClr>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テキスト ボックス 66"/>
          <p:cNvSpPr txBox="1"/>
          <p:nvPr/>
        </p:nvSpPr>
        <p:spPr>
          <a:xfrm>
            <a:off x="313532" y="577454"/>
            <a:ext cx="6305334" cy="830997"/>
          </a:xfrm>
          <a:prstGeom prst="rect">
            <a:avLst/>
          </a:prstGeom>
          <a:noFill/>
        </p:spPr>
        <p:txBody>
          <a:bodyPr wrap="square" rtlCol="0">
            <a:spAutoFit/>
          </a:bodyPr>
          <a:lstStyle/>
          <a:p>
            <a:pPr algn="ctr">
              <a:lnSpc>
                <a:spcPct val="120000"/>
              </a:lnSpc>
            </a:pPr>
            <a:r>
              <a:rPr lang="ja-JP" altLang="en-US" sz="2000" dirty="0">
                <a:solidFill>
                  <a:srgbClr val="3F3725"/>
                </a:solidFill>
                <a:latin typeface="ＤＨＰ平成ゴシックW5" panose="020B0500000000000000" pitchFamily="50" charset="-128"/>
                <a:ea typeface="ＤＨＰ平成ゴシックW5" panose="020B0500000000000000" pitchFamily="50" charset="-128"/>
              </a:rPr>
              <a:t>以上、３つのポイントを守って</a:t>
            </a:r>
            <a:r>
              <a:rPr lang="ja-JP" altLang="en-US" sz="2000" dirty="0" smtClean="0">
                <a:solidFill>
                  <a:srgbClr val="3F3725"/>
                </a:solidFill>
                <a:latin typeface="ＤＨＰ平成ゴシックW5" panose="020B0500000000000000" pitchFamily="50" charset="-128"/>
                <a:ea typeface="ＤＨＰ平成ゴシックW5" panose="020B0500000000000000" pitchFamily="50" charset="-128"/>
              </a:rPr>
              <a:t>、</a:t>
            </a:r>
            <a:endParaRPr lang="en-US" altLang="ja-JP" sz="2000" dirty="0" smtClean="0">
              <a:solidFill>
                <a:srgbClr val="3F3725"/>
              </a:solidFill>
              <a:latin typeface="ＤＨＰ平成ゴシックW5" panose="020B0500000000000000" pitchFamily="50" charset="-128"/>
              <a:ea typeface="ＤＨＰ平成ゴシックW5" panose="020B0500000000000000" pitchFamily="50" charset="-128"/>
            </a:endParaRPr>
          </a:p>
          <a:p>
            <a:pPr algn="ctr">
              <a:lnSpc>
                <a:spcPct val="120000"/>
              </a:lnSpc>
            </a:pPr>
            <a:r>
              <a:rPr lang="ja-JP" altLang="en-US" sz="2000" dirty="0" smtClean="0">
                <a:solidFill>
                  <a:srgbClr val="3F3725"/>
                </a:solidFill>
                <a:latin typeface="ＤＨＰ平成ゴシックW5" panose="020B0500000000000000" pitchFamily="50" charset="-128"/>
                <a:ea typeface="ＤＨＰ平成ゴシックW5" panose="020B0500000000000000" pitchFamily="50" charset="-128"/>
              </a:rPr>
              <a:t>活動組織を</a:t>
            </a:r>
            <a:r>
              <a:rPr lang="ja-JP" altLang="en-US" sz="2000" dirty="0">
                <a:solidFill>
                  <a:srgbClr val="3F3725"/>
                </a:solidFill>
                <a:latin typeface="ＤＨＰ平成ゴシックW5" panose="020B0500000000000000" pitchFamily="50" charset="-128"/>
                <a:ea typeface="ＤＨＰ平成ゴシックW5" panose="020B0500000000000000" pitchFamily="50" charset="-128"/>
              </a:rPr>
              <a:t>上手</a:t>
            </a:r>
            <a:r>
              <a:rPr lang="ja-JP" altLang="en-US" sz="2000" dirty="0" smtClean="0">
                <a:solidFill>
                  <a:srgbClr val="3F3725"/>
                </a:solidFill>
                <a:latin typeface="ＤＨＰ平成ゴシックW5" panose="020B0500000000000000" pitchFamily="50" charset="-128"/>
                <a:ea typeface="ＤＨＰ平成ゴシックW5" panose="020B0500000000000000" pitchFamily="50" charset="-128"/>
              </a:rPr>
              <a:t>に運営しましょう</a:t>
            </a:r>
            <a:r>
              <a:rPr lang="ja-JP" altLang="en-US" sz="2000" dirty="0">
                <a:solidFill>
                  <a:srgbClr val="3F3725"/>
                </a:solidFill>
                <a:latin typeface="ＤＨＰ平成ゴシックW5" panose="020B0500000000000000" pitchFamily="50" charset="-128"/>
                <a:ea typeface="ＤＨＰ平成ゴシックW5" panose="020B0500000000000000" pitchFamily="50" charset="-128"/>
              </a:rPr>
              <a:t>。</a:t>
            </a:r>
          </a:p>
        </p:txBody>
      </p:sp>
      <p:sp>
        <p:nvSpPr>
          <p:cNvPr id="72" name="正方形/長方形 71"/>
          <p:cNvSpPr/>
          <p:nvPr/>
        </p:nvSpPr>
        <p:spPr>
          <a:xfrm>
            <a:off x="327011" y="6305590"/>
            <a:ext cx="5172660" cy="307777"/>
          </a:xfrm>
          <a:prstGeom prst="rect">
            <a:avLst/>
          </a:prstGeom>
        </p:spPr>
        <p:txBody>
          <a:bodyPr wrap="square">
            <a:spAutoFit/>
          </a:bodyPr>
          <a:lstStyle/>
          <a:p>
            <a:r>
              <a:rPr lang="ja-JP" altLang="en-US" sz="1400" dirty="0">
                <a:latin typeface="ＤＨＰ平成ゴシックW5" panose="020B0500000000000000" pitchFamily="50" charset="-128"/>
                <a:ea typeface="ＤＨＰ平成ゴシックW5" panose="020B0500000000000000" pitchFamily="50" charset="-128"/>
              </a:rPr>
              <a:t>★多面的機能</a:t>
            </a:r>
            <a:r>
              <a:rPr lang="ja-JP" altLang="en-US" sz="1400" dirty="0" smtClean="0">
                <a:latin typeface="ＤＨＰ平成ゴシックW5" panose="020B0500000000000000" pitchFamily="50" charset="-128"/>
                <a:ea typeface="ＤＨＰ平成ゴシックW5" panose="020B0500000000000000" pitchFamily="50" charset="-128"/>
              </a:rPr>
              <a:t>支払メールマガジン　「</a:t>
            </a:r>
            <a:r>
              <a:rPr lang="ja-JP" altLang="en-US" sz="1400" dirty="0">
                <a:latin typeface="ＤＨＰ平成ゴシックW5" panose="020B0500000000000000" pitchFamily="50" charset="-128"/>
                <a:ea typeface="ＤＨＰ平成ゴシックW5" panose="020B0500000000000000" pitchFamily="50" charset="-128"/>
              </a:rPr>
              <a:t>農村ふるさと保全通信</a:t>
            </a:r>
            <a:r>
              <a:rPr lang="ja-JP" altLang="en-US" sz="1400" dirty="0" smtClean="0">
                <a:latin typeface="ＤＨＰ平成ゴシックW5" panose="020B0500000000000000" pitchFamily="50" charset="-128"/>
                <a:ea typeface="ＤＨＰ平成ゴシックW5" panose="020B0500000000000000" pitchFamily="50" charset="-128"/>
              </a:rPr>
              <a:t>」</a:t>
            </a:r>
            <a:endParaRPr lang="en-US" altLang="ja-JP" sz="1400" dirty="0">
              <a:latin typeface="ＤＨＰ平成ゴシックW5" panose="020B0500000000000000" pitchFamily="50" charset="-128"/>
              <a:ea typeface="ＤＨＰ平成ゴシックW5" panose="020B0500000000000000" pitchFamily="50" charset="-128"/>
            </a:endParaRPr>
          </a:p>
        </p:txBody>
      </p:sp>
      <p:pic>
        <p:nvPicPr>
          <p:cNvPr id="73" name="図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9468" y="6561501"/>
            <a:ext cx="757568" cy="757568"/>
          </a:xfrm>
          <a:prstGeom prst="rect">
            <a:avLst/>
          </a:prstGeom>
        </p:spPr>
      </p:pic>
      <p:sp>
        <p:nvSpPr>
          <p:cNvPr id="75" name="正方形/長方形 74"/>
          <p:cNvSpPr/>
          <p:nvPr/>
        </p:nvSpPr>
        <p:spPr>
          <a:xfrm>
            <a:off x="327011" y="7218922"/>
            <a:ext cx="5602711" cy="307777"/>
          </a:xfrm>
          <a:prstGeom prst="rect">
            <a:avLst/>
          </a:prstGeom>
        </p:spPr>
        <p:txBody>
          <a:bodyPr wrap="square">
            <a:spAutoFit/>
          </a:bodyPr>
          <a:lstStyle/>
          <a:p>
            <a:r>
              <a:rPr lang="ja-JP" altLang="en-US" sz="1400" dirty="0">
                <a:latin typeface="ＤＨＰ平成ゴシックW5" panose="020B0500000000000000" pitchFamily="50" charset="-128"/>
                <a:ea typeface="ＤＨＰ平成ゴシックW5" panose="020B0500000000000000" pitchFamily="50" charset="-128"/>
              </a:rPr>
              <a:t>★ 農村ふるさと保全通信への投稿</a:t>
            </a:r>
            <a:r>
              <a:rPr lang="ja-JP" altLang="en-US" sz="1050" dirty="0">
                <a:latin typeface="ＤＨＰ平成ゴシックW5" panose="020B0500000000000000" pitchFamily="50" charset="-128"/>
                <a:ea typeface="ＤＨＰ平成ゴシックW5" panose="020B0500000000000000" pitchFamily="50" charset="-128"/>
              </a:rPr>
              <a:t>　</a:t>
            </a:r>
            <a:r>
              <a:rPr lang="en-US" altLang="ja-JP" sz="1400" dirty="0">
                <a:solidFill>
                  <a:srgbClr val="44546A">
                    <a:lumMod val="75000"/>
                  </a:srgbClr>
                </a:solidFill>
                <a:latin typeface="ＤＦ特太ゴシック体" panose="020B0509000000000000" pitchFamily="49" charset="-128"/>
                <a:ea typeface="ＤＦ特太ゴシック体" panose="020B0509000000000000" pitchFamily="49" charset="-128"/>
              </a:rPr>
              <a:t>tamen_ml@maff.go.jp </a:t>
            </a:r>
            <a:r>
              <a:rPr lang="ja-JP" altLang="en-US" sz="1400" dirty="0">
                <a:solidFill>
                  <a:srgbClr val="44546A">
                    <a:lumMod val="75000"/>
                  </a:srgbClr>
                </a:solidFill>
                <a:latin typeface="ＤＦ特太ゴシック体" panose="020B0509000000000000" pitchFamily="49" charset="-128"/>
                <a:ea typeface="ＤＦ特太ゴシック体" panose="020B0509000000000000" pitchFamily="49" charset="-128"/>
              </a:rPr>
              <a:t>　</a:t>
            </a:r>
            <a:endParaRPr lang="en-US" altLang="ja-JP" sz="1400" dirty="0">
              <a:solidFill>
                <a:srgbClr val="44546A">
                  <a:lumMod val="75000"/>
                </a:srgbClr>
              </a:solidFill>
              <a:latin typeface="ＤＦ特太ゴシック体" panose="020B0509000000000000" pitchFamily="49" charset="-128"/>
              <a:ea typeface="ＤＦ特太ゴシック体" panose="020B0509000000000000" pitchFamily="49" charset="-128"/>
            </a:endParaRPr>
          </a:p>
        </p:txBody>
      </p:sp>
      <p:sp>
        <p:nvSpPr>
          <p:cNvPr id="2" name="正方形/長方形 1"/>
          <p:cNvSpPr/>
          <p:nvPr/>
        </p:nvSpPr>
        <p:spPr>
          <a:xfrm>
            <a:off x="5072174" y="6741988"/>
            <a:ext cx="857927" cy="577081"/>
          </a:xfrm>
          <a:prstGeom prst="rect">
            <a:avLst/>
          </a:prstGeom>
        </p:spPr>
        <p:txBody>
          <a:bodyPr wrap="none">
            <a:spAutoFit/>
          </a:bodyPr>
          <a:lstStyle/>
          <a:p>
            <a:r>
              <a:rPr lang="ja-JP" altLang="en-US" sz="1050" dirty="0" smtClean="0">
                <a:solidFill>
                  <a:srgbClr val="44546A">
                    <a:lumMod val="75000"/>
                  </a:srgbClr>
                </a:solidFill>
                <a:latin typeface="ＤＦ特太ゴシック体" panose="020B0509000000000000" pitchFamily="49" charset="-128"/>
                <a:ea typeface="ＤＦ特太ゴシック体" panose="020B0509000000000000" pitchFamily="49" charset="-128"/>
              </a:rPr>
              <a:t>こちらから</a:t>
            </a:r>
            <a:endParaRPr lang="en-US" altLang="ja-JP" sz="1050" dirty="0" smtClean="0">
              <a:solidFill>
                <a:srgbClr val="44546A">
                  <a:lumMod val="75000"/>
                </a:srgbClr>
              </a:solidFill>
              <a:latin typeface="ＤＦ特太ゴシック体" panose="020B0509000000000000" pitchFamily="49" charset="-128"/>
              <a:ea typeface="ＤＦ特太ゴシック体" panose="020B0509000000000000" pitchFamily="49" charset="-128"/>
            </a:endParaRPr>
          </a:p>
          <a:p>
            <a:r>
              <a:rPr lang="ja-JP" altLang="en-US" sz="1050" dirty="0" smtClean="0">
                <a:solidFill>
                  <a:srgbClr val="44546A">
                    <a:lumMod val="75000"/>
                  </a:srgbClr>
                </a:solidFill>
                <a:latin typeface="ＤＦ特太ゴシック体" panose="020B0509000000000000" pitchFamily="49" charset="-128"/>
                <a:ea typeface="ＤＦ特太ゴシック体" panose="020B0509000000000000" pitchFamily="49" charset="-128"/>
              </a:rPr>
              <a:t>アクセス</a:t>
            </a:r>
            <a:endParaRPr lang="en-US" altLang="ja-JP" sz="1050" dirty="0" smtClean="0">
              <a:solidFill>
                <a:srgbClr val="44546A">
                  <a:lumMod val="75000"/>
                </a:srgbClr>
              </a:solidFill>
              <a:latin typeface="ＤＦ特太ゴシック体" panose="020B0509000000000000" pitchFamily="49" charset="-128"/>
              <a:ea typeface="ＤＦ特太ゴシック体" panose="020B0509000000000000" pitchFamily="49" charset="-128"/>
            </a:endParaRPr>
          </a:p>
          <a:p>
            <a:r>
              <a:rPr lang="ja-JP" altLang="en-US" sz="1050" dirty="0" smtClean="0">
                <a:solidFill>
                  <a:srgbClr val="44546A">
                    <a:lumMod val="75000"/>
                  </a:srgbClr>
                </a:solidFill>
                <a:latin typeface="ＤＦ特太ゴシック体" panose="020B0509000000000000" pitchFamily="49" charset="-128"/>
                <a:ea typeface="ＤＦ特太ゴシック体" panose="020B0509000000000000" pitchFamily="49" charset="-128"/>
              </a:rPr>
              <a:t>できます⇒</a:t>
            </a:r>
            <a:endParaRPr lang="ja-JP" altLang="en-US" sz="1050" dirty="0">
              <a:solidFill>
                <a:srgbClr val="44546A">
                  <a:lumMod val="75000"/>
                </a:srgbClr>
              </a:solidFill>
              <a:latin typeface="ＤＦ特太ゴシック体" panose="020B0509000000000000" pitchFamily="49" charset="-128"/>
              <a:ea typeface="ＤＦ特太ゴシック体" panose="020B0509000000000000" pitchFamily="49" charset="-128"/>
            </a:endParaRPr>
          </a:p>
        </p:txBody>
      </p:sp>
      <p:pic>
        <p:nvPicPr>
          <p:cNvPr id="13" name="図 12"/>
          <p:cNvPicPr>
            <a:picLocks noChangeAspect="1"/>
          </p:cNvPicPr>
          <p:nvPr/>
        </p:nvPicPr>
        <p:blipFill>
          <a:blip r:embed="rId10"/>
          <a:stretch>
            <a:fillRect/>
          </a:stretch>
        </p:blipFill>
        <p:spPr>
          <a:xfrm>
            <a:off x="1328325" y="2052024"/>
            <a:ext cx="4252662" cy="3194378"/>
          </a:xfrm>
          <a:prstGeom prst="rect">
            <a:avLst/>
          </a:prstGeom>
        </p:spPr>
      </p:pic>
      <p:sp>
        <p:nvSpPr>
          <p:cNvPr id="24" name="正方形/長方形 23"/>
          <p:cNvSpPr/>
          <p:nvPr/>
        </p:nvSpPr>
        <p:spPr>
          <a:xfrm>
            <a:off x="732482" y="6601142"/>
            <a:ext cx="4121039" cy="426142"/>
          </a:xfrm>
          <a:prstGeom prst="rect">
            <a:avLst/>
          </a:prstGeom>
          <a:solidFill>
            <a:srgbClr val="CCFF99"/>
          </a:solidFill>
          <a:ln>
            <a:solidFill>
              <a:srgbClr val="92D050"/>
            </a:solidFill>
          </a:ln>
        </p:spPr>
        <p:txBody>
          <a:bodyPr wrap="square" lIns="43400" tIns="0" rIns="43400" bIns="0">
            <a:spAutoFit/>
          </a:bodyPr>
          <a:lstStyle/>
          <a:p>
            <a:pPr algn="ctr" defTabSz="537003">
              <a:defRPr/>
            </a:pPr>
            <a:r>
              <a:rPr lang="ja-JP" altLang="en-US" sz="2769" b="1" spc="143" dirty="0">
                <a:ln w="11430" cmpd="sng">
                  <a:solidFill>
                    <a:srgbClr val="5B9BD5">
                      <a:tint val="10000"/>
                    </a:srgbClr>
                  </a:solidFill>
                  <a:prstDash val="solid"/>
                  <a:miter lim="800000"/>
                </a:ln>
                <a:gradFill>
                  <a:gsLst>
                    <a:gs pos="10000">
                      <a:srgbClr val="0000FF"/>
                    </a:gs>
                    <a:gs pos="75000">
                      <a:srgbClr val="5B9BD5">
                        <a:tint val="100000"/>
                        <a:shade val="50000"/>
                        <a:satMod val="150000"/>
                      </a:srgbClr>
                    </a:gs>
                  </a:gsLst>
                  <a:lin ang="5400000"/>
                </a:gradFill>
                <a:effectLst>
                  <a:glow rad="45500">
                    <a:srgbClr val="5B9BD5">
                      <a:satMod val="220000"/>
                      <a:alpha val="35000"/>
                    </a:srgbClr>
                  </a:glow>
                </a:effectLst>
              </a:rPr>
              <a:t>農村ふるさと保全通信</a:t>
            </a:r>
          </a:p>
        </p:txBody>
      </p:sp>
      <p:sp>
        <p:nvSpPr>
          <p:cNvPr id="3" name="正方形/長方形 2"/>
          <p:cNvSpPr/>
          <p:nvPr/>
        </p:nvSpPr>
        <p:spPr>
          <a:xfrm>
            <a:off x="627714" y="6920120"/>
            <a:ext cx="4206799" cy="369332"/>
          </a:xfrm>
          <a:prstGeom prst="rect">
            <a:avLst/>
          </a:prstGeom>
        </p:spPr>
        <p:txBody>
          <a:bodyPr wrap="square">
            <a:spAutoFit/>
          </a:bodyPr>
          <a:lstStyle/>
          <a:p>
            <a:r>
              <a:rPr lang="ja-JP" altLang="en-US" dirty="0">
                <a:latin typeface="ＤＨＰ平成ゴシックW5" panose="020B0500000000000000" pitchFamily="50" charset="-128"/>
                <a:ea typeface="ＤＨＰ平成ゴシックW5" panose="020B0500000000000000" pitchFamily="50" charset="-128"/>
              </a:rPr>
              <a:t>　</a:t>
            </a:r>
            <a:r>
              <a:rPr lang="en-US" altLang="ja-JP" sz="1400" dirty="0">
                <a:solidFill>
                  <a:srgbClr val="44546A">
                    <a:lumMod val="75000"/>
                  </a:srgbClr>
                </a:solidFill>
                <a:latin typeface="ＤＦ特太ゴシック体" panose="020B0509000000000000" pitchFamily="49" charset="-128"/>
                <a:ea typeface="ＤＦ特太ゴシック体" panose="020B0509000000000000" pitchFamily="49" charset="-128"/>
              </a:rPr>
              <a:t>http://www.maff.go.jp/j/pr/e-mag/ssl.html</a:t>
            </a:r>
          </a:p>
        </p:txBody>
      </p:sp>
    </p:spTree>
    <p:extLst>
      <p:ext uri="{BB962C8B-B14F-4D97-AF65-F5344CB8AC3E}">
        <p14:creationId xmlns:p14="http://schemas.microsoft.com/office/powerpoint/2010/main" val="181085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プレゼンテーション1" id="{C809F915-354F-4168-BFEE-F1AC42967313}" vid="{DA7C428A-DDB8-42BE-80D7-EFDBDC23263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5392</TotalTime>
  <Words>1186</Words>
  <Application>Microsoft Office PowerPoint</Application>
  <PresentationFormat>画面に合わせる (4:3)</PresentationFormat>
  <Paragraphs>227</Paragraphs>
  <Slides>6</Slides>
  <Notes>3</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農林水産省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横川　華枝</dc:creator>
  <cp:lastModifiedBy>10278 小林 雄哉</cp:lastModifiedBy>
  <cp:revision>205</cp:revision>
  <cp:lastPrinted>2017-12-24T23:57:46Z</cp:lastPrinted>
  <dcterms:created xsi:type="dcterms:W3CDTF">2017-11-09T02:06:19Z</dcterms:created>
  <dcterms:modified xsi:type="dcterms:W3CDTF">2017-12-25T01:31:18Z</dcterms:modified>
</cp:coreProperties>
</file>